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6858000" cx="12192000"/>
  <p:notesSz cx="6858000" cy="9144000"/>
  <p:embeddedFontLst>
    <p:embeddedFont>
      <p:font typeface="EB Garamond SemiBold"/>
      <p:regular r:id="rId31"/>
      <p:bold r:id="rId32"/>
      <p:italic r:id="rId33"/>
      <p:boldItalic r:id="rId34"/>
    </p:embeddedFont>
    <p:embeddedFont>
      <p:font typeface="EB Garamond"/>
      <p:regular r:id="rId35"/>
      <p:bold r:id="rId36"/>
      <p:italic r:id="rId37"/>
      <p:boldItalic r:id="rId38"/>
    </p:embeddedFont>
    <p:embeddedFont>
      <p:font typeface="Oswald SemiBold"/>
      <p:regular r:id="rId39"/>
      <p:bold r:id="rId40"/>
    </p:embeddedFont>
    <p:embeddedFont>
      <p:font typeface="Noto Sans Symbols"/>
      <p:regular r:id="rId41"/>
      <p:bold r:id="rId42"/>
    </p:embeddedFont>
    <p:embeddedFont>
      <p:font typeface="Source Sans Pr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Sumya Akter"/>
  <p:cmAuthor clrIdx="1" id="1" initials="" lastIdx="1" name="Asgor Al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OswaldSemiBold-bold.fntdata"/><Relationship Id="rId20" Type="http://schemas.openxmlformats.org/officeDocument/2006/relationships/slide" Target="slides/slide15.xml"/><Relationship Id="rId42" Type="http://schemas.openxmlformats.org/officeDocument/2006/relationships/font" Target="fonts/NotoSansSymbols-bold.fntdata"/><Relationship Id="rId41" Type="http://schemas.openxmlformats.org/officeDocument/2006/relationships/font" Target="fonts/NotoSansSymbols-regular.fntdata"/><Relationship Id="rId22" Type="http://schemas.openxmlformats.org/officeDocument/2006/relationships/slide" Target="slides/slide17.xml"/><Relationship Id="rId44" Type="http://schemas.openxmlformats.org/officeDocument/2006/relationships/font" Target="fonts/SourceSansPro-bold.fntdata"/><Relationship Id="rId21" Type="http://schemas.openxmlformats.org/officeDocument/2006/relationships/slide" Target="slides/slide16.xml"/><Relationship Id="rId43" Type="http://schemas.openxmlformats.org/officeDocument/2006/relationships/font" Target="fonts/SourceSansPro-regular.fntdata"/><Relationship Id="rId24" Type="http://schemas.openxmlformats.org/officeDocument/2006/relationships/slide" Target="slides/slide19.xml"/><Relationship Id="rId46" Type="http://schemas.openxmlformats.org/officeDocument/2006/relationships/font" Target="fonts/SourceSansPro-boldItalic.fntdata"/><Relationship Id="rId23" Type="http://schemas.openxmlformats.org/officeDocument/2006/relationships/slide" Target="slides/slide18.xml"/><Relationship Id="rId45" Type="http://schemas.openxmlformats.org/officeDocument/2006/relationships/font" Target="fonts/SourceSansPro-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EBGaramondSemiBold-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EBGaramondSemiBold-italic.fntdata"/><Relationship Id="rId10" Type="http://schemas.openxmlformats.org/officeDocument/2006/relationships/slide" Target="slides/slide5.xml"/><Relationship Id="rId32" Type="http://schemas.openxmlformats.org/officeDocument/2006/relationships/font" Target="fonts/EBGaramondSemiBold-bold.fntdata"/><Relationship Id="rId13" Type="http://schemas.openxmlformats.org/officeDocument/2006/relationships/slide" Target="slides/slide8.xml"/><Relationship Id="rId35" Type="http://schemas.openxmlformats.org/officeDocument/2006/relationships/font" Target="fonts/EBGaramond-regular.fntdata"/><Relationship Id="rId12" Type="http://schemas.openxmlformats.org/officeDocument/2006/relationships/slide" Target="slides/slide7.xml"/><Relationship Id="rId34" Type="http://schemas.openxmlformats.org/officeDocument/2006/relationships/font" Target="fonts/EBGaramondSemiBold-boldItalic.fntdata"/><Relationship Id="rId15" Type="http://schemas.openxmlformats.org/officeDocument/2006/relationships/slide" Target="slides/slide10.xml"/><Relationship Id="rId37" Type="http://schemas.openxmlformats.org/officeDocument/2006/relationships/font" Target="fonts/EBGaramond-italic.fntdata"/><Relationship Id="rId14" Type="http://schemas.openxmlformats.org/officeDocument/2006/relationships/slide" Target="slides/slide9.xml"/><Relationship Id="rId36" Type="http://schemas.openxmlformats.org/officeDocument/2006/relationships/font" Target="fonts/EBGaramond-bold.fntdata"/><Relationship Id="rId17" Type="http://schemas.openxmlformats.org/officeDocument/2006/relationships/slide" Target="slides/slide12.xml"/><Relationship Id="rId39" Type="http://schemas.openxmlformats.org/officeDocument/2006/relationships/font" Target="fonts/OswaldSemiBold-regular.fntdata"/><Relationship Id="rId16" Type="http://schemas.openxmlformats.org/officeDocument/2006/relationships/slide" Target="slides/slide11.xml"/><Relationship Id="rId38" Type="http://schemas.openxmlformats.org/officeDocument/2006/relationships/font" Target="fonts/EBGaramond-boldItalic.fntdata"/><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11-18T17:31:36.952">
    <p:pos x="804" y="865"/>
    <p:text>Write only "Introduction" instead of " what is endpoint.........?"</p:text>
  </p:cm>
  <p:cm authorId="1" idx="1" dt="2022-11-18T17:31:36.952">
    <p:pos x="804" y="865"/>
    <p:text>Done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 name="Google Shape;5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7" name="Google Shape;19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4" name="Google Shape;20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5" name="Google Shape;23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4" name="Google Shape;25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1" name="Google Shape;26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8" name="Google Shape;26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6" name="Google Shape;27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1" name="Google Shape;29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6" name="Google Shape;30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4" name="Google Shape;31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 name="Google Shape;6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2" name="Google Shape;32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7" name="Google Shape;337;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6" name="Google Shape;34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2" name="Google Shape;37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9" name="Google Shape;379;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7" name="Google Shape;38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 name="Google Shape;10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 name="Google Shape;12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 name="Google Shape;12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 name="Google Shape;14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 name="Google Shape;15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0" name="Google Shape;18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6" name="Google Shape;16;p2"/>
          <p:cNvSpPr txBox="1"/>
          <p:nvPr>
            <p:ph idx="12" type="sldNum"/>
          </p:nvPr>
        </p:nvSpPr>
        <p:spPr>
          <a:xfrm>
            <a:off x="5366236" y="6233258"/>
            <a:ext cx="550985" cy="365125"/>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0" name="Google Shape;20;p3"/>
          <p:cNvSpPr txBox="1"/>
          <p:nvPr>
            <p:ph idx="12" type="sldNum"/>
          </p:nvPr>
        </p:nvSpPr>
        <p:spPr>
          <a:xfrm>
            <a:off x="5366236" y="6233258"/>
            <a:ext cx="550985" cy="365125"/>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 name="Shape 21"/>
        <p:cNvGrpSpPr/>
        <p:nvPr/>
      </p:nvGrpSpPr>
      <p:grpSpPr>
        <a:xfrm>
          <a:off x="0" y="0"/>
          <a:ext cx="0" cy="0"/>
          <a:chOff x="0" y="0"/>
          <a:chExt cx="0" cy="0"/>
        </a:xfrm>
      </p:grpSpPr>
      <p:sp>
        <p:nvSpPr>
          <p:cNvPr id="22" name="Google Shape;22;p4"/>
          <p:cNvSpPr txBox="1"/>
          <p:nvPr>
            <p:ph type="title"/>
          </p:nvPr>
        </p:nvSpPr>
        <p:spPr>
          <a:xfrm>
            <a:off x="838200" y="92565"/>
            <a:ext cx="10515600" cy="75149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 name="Google Shape;25;p4"/>
          <p:cNvSpPr txBox="1"/>
          <p:nvPr>
            <p:ph idx="12" type="sldNum"/>
          </p:nvPr>
        </p:nvSpPr>
        <p:spPr>
          <a:xfrm>
            <a:off x="5366236" y="6233258"/>
            <a:ext cx="550985" cy="365125"/>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 name="Shape 26"/>
        <p:cNvGrpSpPr/>
        <p:nvPr/>
      </p:nvGrpSpPr>
      <p:grpSpPr>
        <a:xfrm>
          <a:off x="0" y="0"/>
          <a:ext cx="0" cy="0"/>
          <a:chOff x="0" y="0"/>
          <a:chExt cx="0" cy="0"/>
        </a:xfrm>
      </p:grpSpPr>
      <p:sp>
        <p:nvSpPr>
          <p:cNvPr id="27" name="Google Shape;27;p5"/>
          <p:cNvSpPr txBox="1"/>
          <p:nvPr>
            <p:ph type="title"/>
          </p:nvPr>
        </p:nvSpPr>
        <p:spPr>
          <a:xfrm>
            <a:off x="814387" y="259617"/>
            <a:ext cx="10515600" cy="68995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9" name="Google Shape;29;p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 name="Google Shape;31;p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5"/>
          <p:cNvSpPr txBox="1"/>
          <p:nvPr>
            <p:ph idx="12" type="sldNum"/>
          </p:nvPr>
        </p:nvSpPr>
        <p:spPr>
          <a:xfrm>
            <a:off x="5366236" y="6233258"/>
            <a:ext cx="550985" cy="365125"/>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6"/>
          <p:cNvSpPr txBox="1"/>
          <p:nvPr>
            <p:ph type="title"/>
          </p:nvPr>
        </p:nvSpPr>
        <p:spPr>
          <a:xfrm>
            <a:off x="838200" y="92565"/>
            <a:ext cx="10515600" cy="75149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6"/>
          <p:cNvSpPr txBox="1"/>
          <p:nvPr>
            <p:ph idx="12" type="sldNum"/>
          </p:nvPr>
        </p:nvSpPr>
        <p:spPr>
          <a:xfrm>
            <a:off x="5366236" y="6233258"/>
            <a:ext cx="550985" cy="365125"/>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6" name="Shape 36"/>
        <p:cNvGrpSpPr/>
        <p:nvPr/>
      </p:nvGrpSpPr>
      <p:grpSpPr>
        <a:xfrm>
          <a:off x="0" y="0"/>
          <a:ext cx="0" cy="0"/>
          <a:chOff x="0" y="0"/>
          <a:chExt cx="0" cy="0"/>
        </a:xfrm>
      </p:grpSpPr>
      <p:sp>
        <p:nvSpPr>
          <p:cNvPr id="37" name="Google Shape;37;p7"/>
          <p:cNvSpPr txBox="1"/>
          <p:nvPr>
            <p:ph type="title"/>
          </p:nvPr>
        </p:nvSpPr>
        <p:spPr>
          <a:xfrm>
            <a:off x="839788" y="987424"/>
            <a:ext cx="3932237" cy="106997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9" name="Google Shape;39;p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0" name="Google Shape;40;p7"/>
          <p:cNvSpPr txBox="1"/>
          <p:nvPr>
            <p:ph idx="12" type="sldNum"/>
          </p:nvPr>
        </p:nvSpPr>
        <p:spPr>
          <a:xfrm>
            <a:off x="5366236" y="6233258"/>
            <a:ext cx="550985" cy="365125"/>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1" name="Shape 41"/>
        <p:cNvGrpSpPr/>
        <p:nvPr/>
      </p:nvGrpSpPr>
      <p:grpSpPr>
        <a:xfrm>
          <a:off x="0" y="0"/>
          <a:ext cx="0" cy="0"/>
          <a:chOff x="0" y="0"/>
          <a:chExt cx="0" cy="0"/>
        </a:xfrm>
      </p:grpSpPr>
      <p:sp>
        <p:nvSpPr>
          <p:cNvPr id="42" name="Google Shape;42;p8"/>
          <p:cNvSpPr txBox="1"/>
          <p:nvPr>
            <p:ph type="title"/>
          </p:nvPr>
        </p:nvSpPr>
        <p:spPr>
          <a:xfrm>
            <a:off x="839788" y="1107830"/>
            <a:ext cx="3932237" cy="949569"/>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8"/>
          <p:cNvSpPr/>
          <p:nvPr>
            <p:ph idx="2" type="pic"/>
          </p:nvPr>
        </p:nvSpPr>
        <p:spPr>
          <a:xfrm>
            <a:off x="5183188" y="987425"/>
            <a:ext cx="6172200" cy="4873625"/>
          </a:xfrm>
          <a:prstGeom prst="rect">
            <a:avLst/>
          </a:prstGeom>
          <a:noFill/>
          <a:ln>
            <a:noFill/>
          </a:ln>
        </p:spPr>
      </p:sp>
      <p:sp>
        <p:nvSpPr>
          <p:cNvPr id="44" name="Google Shape;44;p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 name="Google Shape;45;p8"/>
          <p:cNvSpPr txBox="1"/>
          <p:nvPr>
            <p:ph idx="12" type="sldNum"/>
          </p:nvPr>
        </p:nvSpPr>
        <p:spPr>
          <a:xfrm>
            <a:off x="5366236" y="6233258"/>
            <a:ext cx="550985" cy="365125"/>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46" name="Google Shape;46;p8"/>
          <p:cNvSpPr txBox="1"/>
          <p:nvPr/>
        </p:nvSpPr>
        <p:spPr>
          <a:xfrm>
            <a:off x="839787" y="259618"/>
            <a:ext cx="10490199" cy="558068"/>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chemeClr val="dk1"/>
              </a:buClr>
              <a:buSzPct val="100000"/>
              <a:buFont typeface="Calibri"/>
              <a:buNone/>
            </a:pPr>
            <a:r>
              <a:t/>
            </a:r>
            <a:endParaRPr b="0" i="0" sz="44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blipFill>
          <a:blip r:embed="rId2">
            <a:alphaModFix/>
          </a:blip>
          <a:stretch>
            <a:fillRect/>
          </a:stretch>
        </a:blipFill>
      </p:bgPr>
    </p:bg>
    <p:spTree>
      <p:nvGrpSpPr>
        <p:cNvPr id="47" name="Shape 47"/>
        <p:cNvGrpSpPr/>
        <p:nvPr/>
      </p:nvGrpSpPr>
      <p:grpSpPr>
        <a:xfrm>
          <a:off x="0" y="0"/>
          <a:ext cx="0" cy="0"/>
          <a:chOff x="0" y="0"/>
          <a:chExt cx="0" cy="0"/>
        </a:xfrm>
      </p:grpSpPr>
      <p:sp>
        <p:nvSpPr>
          <p:cNvPr id="48" name="Google Shape;48;p9"/>
          <p:cNvSpPr txBox="1"/>
          <p:nvPr>
            <p:ph type="title"/>
          </p:nvPr>
        </p:nvSpPr>
        <p:spPr>
          <a:xfrm>
            <a:off x="838200" y="92565"/>
            <a:ext cx="10515600" cy="75149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9"/>
          <p:cNvSpPr txBox="1"/>
          <p:nvPr>
            <p:ph idx="12" type="sldNum"/>
          </p:nvPr>
        </p:nvSpPr>
        <p:spPr>
          <a:xfrm>
            <a:off x="5366236" y="6233258"/>
            <a:ext cx="550985" cy="365125"/>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1" name="Shape 51"/>
        <p:cNvGrpSpPr/>
        <p:nvPr/>
      </p:nvGrpSpPr>
      <p:grpSpPr>
        <a:xfrm>
          <a:off x="0" y="0"/>
          <a:ext cx="0" cy="0"/>
          <a:chOff x="0" y="0"/>
          <a:chExt cx="0" cy="0"/>
        </a:xfrm>
      </p:grpSpPr>
      <p:sp>
        <p:nvSpPr>
          <p:cNvPr id="52" name="Google Shape;52;p10"/>
          <p:cNvSpPr txBox="1"/>
          <p:nvPr>
            <p:ph idx="12" type="sldNum"/>
          </p:nvPr>
        </p:nvSpPr>
        <p:spPr>
          <a:xfrm>
            <a:off x="5366236" y="6233258"/>
            <a:ext cx="550985" cy="365125"/>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4.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1.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92565"/>
            <a:ext cx="10515600" cy="751498"/>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5366236" y="6233258"/>
            <a:ext cx="550985"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1" Type="http://schemas.openxmlformats.org/officeDocument/2006/relationships/image" Target="../media/image25.png"/><Relationship Id="rId10" Type="http://schemas.openxmlformats.org/officeDocument/2006/relationships/image" Target="../media/image33.png"/><Relationship Id="rId13" Type="http://schemas.openxmlformats.org/officeDocument/2006/relationships/image" Target="../media/image36.png"/><Relationship Id="rId12" Type="http://schemas.openxmlformats.org/officeDocument/2006/relationships/image" Target="../media/image35.png"/><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27.png"/><Relationship Id="rId9" Type="http://schemas.openxmlformats.org/officeDocument/2006/relationships/image" Target="../media/image26.png"/><Relationship Id="rId5" Type="http://schemas.openxmlformats.org/officeDocument/2006/relationships/image" Target="../media/image21.png"/><Relationship Id="rId6" Type="http://schemas.openxmlformats.org/officeDocument/2006/relationships/image" Target="../media/image30.png"/><Relationship Id="rId7" Type="http://schemas.openxmlformats.org/officeDocument/2006/relationships/image" Target="../media/image24.png"/><Relationship Id="rId8"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33.png"/><Relationship Id="rId5"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7.png"/><Relationship Id="rId4" Type="http://schemas.openxmlformats.org/officeDocument/2006/relationships/image" Target="../media/image41.png"/><Relationship Id="rId5" Type="http://schemas.openxmlformats.org/officeDocument/2006/relationships/image" Target="../media/image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0.png"/><Relationship Id="rId4" Type="http://schemas.openxmlformats.org/officeDocument/2006/relationships/image" Target="../media/image45.png"/><Relationship Id="rId5"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8.png"/><Relationship Id="rId4" Type="http://schemas.openxmlformats.org/officeDocument/2006/relationships/image" Target="../media/image46.png"/><Relationship Id="rId5" Type="http://schemas.openxmlformats.org/officeDocument/2006/relationships/image" Target="../media/image52.png"/><Relationship Id="rId6" Type="http://schemas.openxmlformats.org/officeDocument/2006/relationships/image" Target="../media/image50.png"/><Relationship Id="rId7" Type="http://schemas.openxmlformats.org/officeDocument/2006/relationships/image" Target="../media/image5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5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54.png"/></Relationships>
</file>

<file path=ppt/slides/_rels/slide24.xml.rels><?xml version="1.0" encoding="UTF-8" standalone="yes"?><Relationships xmlns="http://schemas.openxmlformats.org/package/2006/relationships"><Relationship Id="rId11" Type="http://schemas.openxmlformats.org/officeDocument/2006/relationships/hyperlink" Target="https://cve.mitre.org/cgi-bin/cvekey.cgi?keyword=sql+injection" TargetMode="External"/><Relationship Id="rId10" Type="http://schemas.openxmlformats.org/officeDocument/2006/relationships/hyperlink" Target="https://mindflow.io/integration/integrate-with-alienvault/" TargetMode="External"/><Relationship Id="rId13" Type="http://schemas.openxmlformats.org/officeDocument/2006/relationships/hyperlink" Target="https://access.redhat.com/documentation/en-us/red_hat_enterprise_linux/6/html/deployment_guide/sec-configuring_yum_and_yum_repositories" TargetMode="External"/><Relationship Id="rId12" Type="http://schemas.openxmlformats.org/officeDocument/2006/relationships/hyperlink" Target="https://packages.ubuntu.com/search?keywords=repo" TargetMode="External"/><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48.png"/><Relationship Id="rId4" Type="http://schemas.openxmlformats.org/officeDocument/2006/relationships/hyperlink" Target="https://www.morphisec.com/hubfs/2020%20State%20of%20Endpoint%20Security%20Final.pdf" TargetMode="External"/><Relationship Id="rId9" Type="http://schemas.openxmlformats.org/officeDocument/2006/relationships/hyperlink" Target="https://developers.virustotal.com/reference/overview" TargetMode="External"/><Relationship Id="rId5" Type="http://schemas.openxmlformats.org/officeDocument/2006/relationships/hyperlink" Target="https://documentation.wazuh.com/current/deployment-options/elastic-stack/all-in-one-deployment/index.html" TargetMode="External"/><Relationship Id="rId6" Type="http://schemas.openxmlformats.org/officeDocument/2006/relationships/hyperlink" Target="https://www.elastic.co/explore/security-without-limits/siem-buyers-guide?baymax=rtp&amp;elektra=home&amp;storm=sub1&amp;rogue=eswt-771" TargetMode="External"/><Relationship Id="rId7" Type="http://schemas.openxmlformats.org/officeDocument/2006/relationships/hyperlink" Target="https://www.trellix.com/en-us/security-awareness/endpoint/what-is-endpoint-security.html" TargetMode="External"/><Relationship Id="rId8" Type="http://schemas.openxmlformats.org/officeDocument/2006/relationships/hyperlink" Target="https://help.eset.com/ees/9/en-US/idh_page_logs.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16.png"/><Relationship Id="rId6" Type="http://schemas.openxmlformats.org/officeDocument/2006/relationships/image" Target="../media/image20.png"/><Relationship Id="rId7"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 name="Shape 56"/>
        <p:cNvGrpSpPr/>
        <p:nvPr/>
      </p:nvGrpSpPr>
      <p:grpSpPr>
        <a:xfrm>
          <a:off x="0" y="0"/>
          <a:ext cx="0" cy="0"/>
          <a:chOff x="0" y="0"/>
          <a:chExt cx="0" cy="0"/>
        </a:xfrm>
      </p:grpSpPr>
      <p:sp>
        <p:nvSpPr>
          <p:cNvPr id="57" name="Google Shape;57;p11"/>
          <p:cNvSpPr txBox="1"/>
          <p:nvPr>
            <p:ph idx="12" type="sldNum"/>
          </p:nvPr>
        </p:nvSpPr>
        <p:spPr>
          <a:xfrm>
            <a:off x="5366236" y="6233258"/>
            <a:ext cx="550985" cy="3651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fld id="{00000000-1234-1234-1234-123412341234}" type="slidenum">
              <a:rPr lang="en-US"/>
              <a:t>‹#›</a:t>
            </a:fld>
            <a:endParaRPr/>
          </a:p>
        </p:txBody>
      </p:sp>
      <p:sp>
        <p:nvSpPr>
          <p:cNvPr id="58" name="Google Shape;58;p11"/>
          <p:cNvSpPr/>
          <p:nvPr/>
        </p:nvSpPr>
        <p:spPr>
          <a:xfrm>
            <a:off x="968123" y="1771501"/>
            <a:ext cx="446400" cy="221400"/>
          </a:xfrm>
          <a:prstGeom prst="rect">
            <a:avLst/>
          </a:prstGeom>
          <a:solidFill>
            <a:srgbClr val="4A86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1"/>
          <p:cNvSpPr/>
          <p:nvPr/>
        </p:nvSpPr>
        <p:spPr>
          <a:xfrm>
            <a:off x="1414569" y="1771501"/>
            <a:ext cx="446400" cy="221400"/>
          </a:xfrm>
          <a:prstGeom prst="rect">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11"/>
          <p:cNvSpPr/>
          <p:nvPr/>
        </p:nvSpPr>
        <p:spPr>
          <a:xfrm>
            <a:off x="1865848" y="1771501"/>
            <a:ext cx="446400" cy="221400"/>
          </a:xfrm>
          <a:prstGeom prst="rect">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1"/>
          <p:cNvSpPr/>
          <p:nvPr/>
        </p:nvSpPr>
        <p:spPr>
          <a:xfrm>
            <a:off x="2324839" y="1771501"/>
            <a:ext cx="446400" cy="2214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11"/>
          <p:cNvSpPr/>
          <p:nvPr/>
        </p:nvSpPr>
        <p:spPr>
          <a:xfrm>
            <a:off x="2783451" y="1771501"/>
            <a:ext cx="446400" cy="221400"/>
          </a:xfrm>
          <a:prstGeom prst="rect">
            <a:avLst/>
          </a:prstGeom>
          <a:solidFill>
            <a:srgbClr val="00968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11"/>
          <p:cNvSpPr txBox="1"/>
          <p:nvPr/>
        </p:nvSpPr>
        <p:spPr>
          <a:xfrm>
            <a:off x="849600" y="1182250"/>
            <a:ext cx="6123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Oswald SemiBold"/>
                <a:ea typeface="Oswald SemiBold"/>
                <a:cs typeface="Oswald SemiBold"/>
                <a:sym typeface="Oswald SemiBold"/>
              </a:rPr>
              <a:t>Log Based Endpoint Security Solution</a:t>
            </a:r>
            <a:endParaRPr b="0" i="0" sz="3000" u="none" cap="none" strike="noStrike">
              <a:solidFill>
                <a:srgbClr val="000000"/>
              </a:solidFill>
              <a:latin typeface="Oswald SemiBold"/>
              <a:ea typeface="Oswald SemiBold"/>
              <a:cs typeface="Oswald SemiBold"/>
              <a:sym typeface="Oswald SemiBold"/>
            </a:endParaRPr>
          </a:p>
        </p:txBody>
      </p:sp>
      <p:sp>
        <p:nvSpPr>
          <p:cNvPr id="64" name="Google Shape;64;p11"/>
          <p:cNvSpPr txBox="1"/>
          <p:nvPr/>
        </p:nvSpPr>
        <p:spPr>
          <a:xfrm>
            <a:off x="849600" y="2053115"/>
            <a:ext cx="61230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Oswald SemiBold"/>
                <a:ea typeface="Oswald SemiBold"/>
                <a:cs typeface="Oswald SemiBold"/>
                <a:sym typeface="Oswald SemiBold"/>
              </a:rPr>
              <a:t>Present by</a:t>
            </a:r>
            <a:endParaRPr b="0" i="0" sz="2700" u="none" cap="none" strike="noStrike">
              <a:solidFill>
                <a:srgbClr val="000000"/>
              </a:solidFill>
              <a:latin typeface="Oswald SemiBold"/>
              <a:ea typeface="Oswald SemiBold"/>
              <a:cs typeface="Oswald SemiBold"/>
              <a:sym typeface="Oswald SemiBold"/>
            </a:endParaRPr>
          </a:p>
          <a:p>
            <a:pPr indent="0" lvl="0" marL="0" marR="0" rtl="0" algn="l">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EB Garamond SemiBold"/>
                <a:ea typeface="EB Garamond SemiBold"/>
                <a:cs typeface="EB Garamond SemiBold"/>
                <a:sym typeface="EB Garamond SemiBold"/>
              </a:rPr>
              <a:t>Md. Asgor Ali (21190101016)</a:t>
            </a:r>
            <a:endParaRPr b="0" i="0" sz="2700" u="none" cap="none" strike="noStrike">
              <a:solidFill>
                <a:srgbClr val="000000"/>
              </a:solidFill>
              <a:latin typeface="EB Garamond SemiBold"/>
              <a:ea typeface="EB Garamond SemiBold"/>
              <a:cs typeface="EB Garamond SemiBold"/>
              <a:sym typeface="EB Garamond SemiBold"/>
            </a:endParaRPr>
          </a:p>
          <a:p>
            <a:pPr indent="0" lvl="0" marL="0" marR="0" rtl="0" algn="l">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EB Garamond SemiBold"/>
                <a:ea typeface="EB Garamond SemiBold"/>
                <a:cs typeface="EB Garamond SemiBold"/>
                <a:sym typeface="EB Garamond SemiBold"/>
              </a:rPr>
              <a:t>Md. Abdul Kader (21190301213)</a:t>
            </a:r>
            <a:endParaRPr b="0" i="0" sz="2700" u="none" cap="none" strike="noStrike">
              <a:solidFill>
                <a:srgbClr val="000000"/>
              </a:solidFill>
              <a:latin typeface="EB Garamond SemiBold"/>
              <a:ea typeface="EB Garamond SemiBold"/>
              <a:cs typeface="EB Garamond SemiBold"/>
              <a:sym typeface="EB Garamond SemiBold"/>
            </a:endParaRPr>
          </a:p>
          <a:p>
            <a:pPr indent="0" lvl="0" marL="0" marR="0" rtl="0" algn="l">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EB Garamond SemiBold"/>
                <a:ea typeface="EB Garamond SemiBold"/>
                <a:cs typeface="EB Garamond SemiBold"/>
                <a:sym typeface="EB Garamond SemiBold"/>
              </a:rPr>
              <a:t>Abdullah Al Mamun (</a:t>
            </a:r>
            <a:r>
              <a:rPr b="0" i="0" lang="en-US" sz="2700" u="none" cap="none" strike="noStrike">
                <a:solidFill>
                  <a:schemeClr val="dk1"/>
                </a:solidFill>
                <a:latin typeface="EB Garamond SemiBold"/>
                <a:ea typeface="EB Garamond SemiBold"/>
                <a:cs typeface="EB Garamond SemiBold"/>
                <a:sym typeface="EB Garamond SemiBold"/>
              </a:rPr>
              <a:t>2119010144</a:t>
            </a:r>
            <a:r>
              <a:rPr b="0" i="0" lang="en-US" sz="2700" u="none" cap="none" strike="noStrike">
                <a:solidFill>
                  <a:srgbClr val="000000"/>
                </a:solidFill>
                <a:latin typeface="EB Garamond SemiBold"/>
                <a:ea typeface="EB Garamond SemiBold"/>
                <a:cs typeface="EB Garamond SemiBold"/>
                <a:sym typeface="EB Garamond SemiBold"/>
              </a:rPr>
              <a:t>)</a:t>
            </a:r>
            <a:endParaRPr b="0" i="0" sz="2700" u="none" cap="none" strike="noStrike">
              <a:solidFill>
                <a:srgbClr val="000000"/>
              </a:solidFill>
              <a:latin typeface="EB Garamond SemiBold"/>
              <a:ea typeface="EB Garamond SemiBold"/>
              <a:cs typeface="EB Garamond SemiBold"/>
              <a:sym typeface="EB Garamond SemiBold"/>
            </a:endParaRPr>
          </a:p>
          <a:p>
            <a:pPr indent="0" lvl="0" marL="0" marR="0" rtl="0" algn="l">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EB Garamond SemiBold"/>
                <a:ea typeface="EB Garamond SemiBold"/>
                <a:cs typeface="EB Garamond SemiBold"/>
                <a:sym typeface="EB Garamond SemiBold"/>
              </a:rPr>
              <a:t>Sajib Chandra Adhikari (21190301198)</a:t>
            </a:r>
            <a:endParaRPr b="0" i="0" sz="2700" u="none" cap="none" strike="noStrike">
              <a:solidFill>
                <a:srgbClr val="000000"/>
              </a:solidFill>
              <a:latin typeface="EB Garamond SemiBold"/>
              <a:ea typeface="EB Garamond SemiBold"/>
              <a:cs typeface="EB Garamond SemiBold"/>
              <a:sym typeface="EB Garamond SemiBold"/>
            </a:endParaRPr>
          </a:p>
        </p:txBody>
      </p:sp>
      <p:sp>
        <p:nvSpPr>
          <p:cNvPr id="65" name="Google Shape;65;p11"/>
          <p:cNvSpPr txBox="1"/>
          <p:nvPr/>
        </p:nvSpPr>
        <p:spPr>
          <a:xfrm>
            <a:off x="6726000" y="3558100"/>
            <a:ext cx="5570400" cy="226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700"/>
              <a:buFont typeface="Arial"/>
              <a:buNone/>
            </a:pPr>
            <a:r>
              <a:rPr b="0" i="0" lang="en-US" sz="2700" u="sng" cap="none" strike="noStrike">
                <a:solidFill>
                  <a:srgbClr val="000000"/>
                </a:solidFill>
                <a:latin typeface="Oswald SemiBold"/>
                <a:ea typeface="Oswald SemiBold"/>
                <a:cs typeface="Oswald SemiBold"/>
                <a:sym typeface="Oswald SemiBold"/>
              </a:rPr>
              <a:t>Superv</a:t>
            </a:r>
            <a:r>
              <a:rPr lang="en-US" sz="2700" u="sng">
                <a:latin typeface="Oswald SemiBold"/>
                <a:ea typeface="Oswald SemiBold"/>
                <a:cs typeface="Oswald SemiBold"/>
                <a:sym typeface="Oswald SemiBold"/>
              </a:rPr>
              <a:t>ised by</a:t>
            </a:r>
            <a:endParaRPr b="0" i="0" sz="2700" u="sng" cap="none" strike="noStrike">
              <a:solidFill>
                <a:srgbClr val="000000"/>
              </a:solidFill>
              <a:latin typeface="Oswald SemiBold"/>
              <a:ea typeface="Oswald SemiBold"/>
              <a:cs typeface="Oswald SemiBold"/>
              <a:sym typeface="Oswald SemiBold"/>
            </a:endParaRPr>
          </a:p>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FF0000"/>
                </a:solidFill>
                <a:latin typeface="EB Garamond SemiBold"/>
                <a:ea typeface="EB Garamond SemiBold"/>
                <a:cs typeface="EB Garamond SemiBold"/>
                <a:sym typeface="EB Garamond SemiBold"/>
              </a:rPr>
              <a:t>Sumaiya Akter</a:t>
            </a:r>
            <a:endParaRPr b="0" i="0" sz="2700" u="none" cap="none" strike="noStrike">
              <a:solidFill>
                <a:srgbClr val="FF0000"/>
              </a:solidFill>
              <a:latin typeface="EB Garamond SemiBold"/>
              <a:ea typeface="EB Garamond SemiBold"/>
              <a:cs typeface="EB Garamond SemiBold"/>
              <a:sym typeface="EB Garamond SemiBold"/>
            </a:endParaRPr>
          </a:p>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EB Garamond SemiBold"/>
                <a:ea typeface="EB Garamond SemiBold"/>
                <a:cs typeface="EB Garamond SemiBold"/>
                <a:sym typeface="EB Garamond SemiBold"/>
              </a:rPr>
              <a:t>Lecturer </a:t>
            </a:r>
            <a:endParaRPr b="0" i="0" sz="2700" u="none" cap="none" strike="noStrike">
              <a:solidFill>
                <a:srgbClr val="000000"/>
              </a:solidFill>
              <a:latin typeface="EB Garamond SemiBold"/>
              <a:ea typeface="EB Garamond SemiBold"/>
              <a:cs typeface="EB Garamond SemiBold"/>
              <a:sym typeface="EB Garamond SemiBold"/>
            </a:endParaRPr>
          </a:p>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EB Garamond SemiBold"/>
                <a:ea typeface="EB Garamond SemiBold"/>
                <a:cs typeface="EB Garamond SemiBold"/>
                <a:sym typeface="EB Garamond SemiBold"/>
              </a:rPr>
              <a:t>Department Of CSE</a:t>
            </a:r>
            <a:endParaRPr b="0" i="0" sz="2700" u="none" cap="none" strike="noStrike">
              <a:solidFill>
                <a:srgbClr val="000000"/>
              </a:solidFill>
              <a:latin typeface="EB Garamond SemiBold"/>
              <a:ea typeface="EB Garamond SemiBold"/>
              <a:cs typeface="EB Garamond SemiBold"/>
              <a:sym typeface="EB Garamond SemiBold"/>
            </a:endParaRPr>
          </a:p>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EB Garamond SemiBold"/>
                <a:ea typeface="EB Garamond SemiBold"/>
                <a:cs typeface="EB Garamond SemiBold"/>
                <a:sym typeface="EB Garamond SemiBold"/>
              </a:rPr>
              <a:t>Northern University Bangladesh</a:t>
            </a:r>
            <a:endParaRPr b="0" i="0" sz="2200" u="none" cap="none" strike="noStrike">
              <a:solidFill>
                <a:srgbClr val="000000"/>
              </a:solidFill>
              <a:latin typeface="Oswald SemiBold"/>
              <a:ea typeface="Oswald SemiBold"/>
              <a:cs typeface="Oswald SemiBold"/>
              <a:sym typeface="Oswald SemiBold"/>
            </a:endParaRPr>
          </a:p>
        </p:txBody>
      </p:sp>
      <p:sp>
        <p:nvSpPr>
          <p:cNvPr id="66" name="Google Shape;66;p11"/>
          <p:cNvSpPr txBox="1"/>
          <p:nvPr/>
        </p:nvSpPr>
        <p:spPr>
          <a:xfrm>
            <a:off x="2413189" y="228317"/>
            <a:ext cx="70497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500">
                <a:solidFill>
                  <a:schemeClr val="dk1"/>
                </a:solidFill>
                <a:latin typeface="EB Garamond"/>
                <a:ea typeface="EB Garamond"/>
                <a:cs typeface="EB Garamond"/>
                <a:sym typeface="EB Garamond"/>
              </a:rPr>
              <a:t>Northern University Bangladesh</a:t>
            </a:r>
            <a:endParaRPr b="1" sz="2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0"/>
          <p:cNvSpPr txBox="1"/>
          <p:nvPr>
            <p:ph type="title"/>
          </p:nvPr>
        </p:nvSpPr>
        <p:spPr>
          <a:xfrm>
            <a:off x="762000" y="92565"/>
            <a:ext cx="10515600" cy="7515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100"/>
              <a:buFont typeface="Arial"/>
              <a:buNone/>
            </a:pPr>
            <a:r>
              <a:rPr b="1" lang="en-US" sz="3400"/>
              <a:t>Endpoint Security System Architecture</a:t>
            </a:r>
            <a:endParaRPr/>
          </a:p>
        </p:txBody>
      </p:sp>
      <p:sp>
        <p:nvSpPr>
          <p:cNvPr id="200" name="Google Shape;200;p20"/>
          <p:cNvSpPr txBox="1"/>
          <p:nvPr>
            <p:ph idx="12" type="sldNum"/>
          </p:nvPr>
        </p:nvSpPr>
        <p:spPr>
          <a:xfrm>
            <a:off x="5366236" y="6233258"/>
            <a:ext cx="551100" cy="36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fld id="{00000000-1234-1234-1234-123412341234}" type="slidenum">
              <a:rPr lang="en-US"/>
              <a:t>‹#›</a:t>
            </a:fld>
            <a:endParaRPr/>
          </a:p>
        </p:txBody>
      </p:sp>
      <p:pic>
        <p:nvPicPr>
          <p:cNvPr id="201" name="Google Shape;201;p20"/>
          <p:cNvPicPr preferRelativeResize="0"/>
          <p:nvPr/>
        </p:nvPicPr>
        <p:blipFill>
          <a:blip r:embed="rId3">
            <a:alphaModFix/>
          </a:blip>
          <a:stretch>
            <a:fillRect/>
          </a:stretch>
        </p:blipFill>
        <p:spPr>
          <a:xfrm>
            <a:off x="762000" y="1000125"/>
            <a:ext cx="10393250" cy="4775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1"/>
          <p:cNvSpPr txBox="1"/>
          <p:nvPr>
            <p:ph type="title"/>
          </p:nvPr>
        </p:nvSpPr>
        <p:spPr>
          <a:xfrm>
            <a:off x="762000" y="92565"/>
            <a:ext cx="10515600" cy="7515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100"/>
              <a:buFont typeface="Arial"/>
              <a:buNone/>
            </a:pPr>
            <a:r>
              <a:rPr b="1" lang="en-US" sz="3400"/>
              <a:t>Tools used for this system</a:t>
            </a:r>
            <a:endParaRPr b="1" sz="3400"/>
          </a:p>
        </p:txBody>
      </p:sp>
      <p:sp>
        <p:nvSpPr>
          <p:cNvPr id="207" name="Google Shape;207;p21"/>
          <p:cNvSpPr txBox="1"/>
          <p:nvPr>
            <p:ph idx="12" type="sldNum"/>
          </p:nvPr>
        </p:nvSpPr>
        <p:spPr>
          <a:xfrm>
            <a:off x="5355978" y="6233258"/>
            <a:ext cx="551100" cy="36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fld id="{00000000-1234-1234-1234-123412341234}" type="slidenum">
              <a:rPr lang="en-US"/>
              <a:t>‹#›</a:t>
            </a:fld>
            <a:endParaRPr/>
          </a:p>
        </p:txBody>
      </p:sp>
      <p:pic>
        <p:nvPicPr>
          <p:cNvPr id="208" name="Google Shape;208;p21"/>
          <p:cNvPicPr preferRelativeResize="0"/>
          <p:nvPr/>
        </p:nvPicPr>
        <p:blipFill rotWithShape="1">
          <a:blip r:embed="rId3">
            <a:alphaModFix/>
          </a:blip>
          <a:srcRect b="0" l="0" r="0" t="0"/>
          <a:stretch/>
        </p:blipFill>
        <p:spPr>
          <a:xfrm>
            <a:off x="228600" y="652400"/>
            <a:ext cx="2696925" cy="2161150"/>
          </a:xfrm>
          <a:prstGeom prst="rect">
            <a:avLst/>
          </a:prstGeom>
          <a:noFill/>
          <a:ln>
            <a:noFill/>
          </a:ln>
        </p:spPr>
      </p:pic>
      <p:sp>
        <p:nvSpPr>
          <p:cNvPr id="209" name="Google Shape;209;p21"/>
          <p:cNvSpPr txBox="1"/>
          <p:nvPr/>
        </p:nvSpPr>
        <p:spPr>
          <a:xfrm>
            <a:off x="613197" y="2217907"/>
            <a:ext cx="2001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E65E12"/>
                </a:solidFill>
                <a:latin typeface="Arial"/>
                <a:ea typeface="Arial"/>
                <a:cs typeface="Arial"/>
                <a:sym typeface="Arial"/>
              </a:rPr>
              <a:t>Wazuh Agent</a:t>
            </a:r>
            <a:endParaRPr b="1" i="0" sz="1400" u="none" cap="none" strike="noStrike">
              <a:solidFill>
                <a:srgbClr val="E65E12"/>
              </a:solidFill>
              <a:latin typeface="Arial"/>
              <a:ea typeface="Arial"/>
              <a:cs typeface="Arial"/>
              <a:sym typeface="Arial"/>
            </a:endParaRPr>
          </a:p>
        </p:txBody>
      </p:sp>
      <p:pic>
        <p:nvPicPr>
          <p:cNvPr id="210" name="Google Shape;210;p21"/>
          <p:cNvPicPr preferRelativeResize="0"/>
          <p:nvPr/>
        </p:nvPicPr>
        <p:blipFill rotWithShape="1">
          <a:blip r:embed="rId4">
            <a:alphaModFix/>
          </a:blip>
          <a:srcRect b="0" l="0" r="0" t="0"/>
          <a:stretch/>
        </p:blipFill>
        <p:spPr>
          <a:xfrm>
            <a:off x="661863" y="3345647"/>
            <a:ext cx="2001125" cy="2266872"/>
          </a:xfrm>
          <a:prstGeom prst="rect">
            <a:avLst/>
          </a:prstGeom>
          <a:noFill/>
          <a:ln>
            <a:noFill/>
          </a:ln>
        </p:spPr>
      </p:pic>
      <p:sp>
        <p:nvSpPr>
          <p:cNvPr id="211" name="Google Shape;211;p21"/>
          <p:cNvSpPr txBox="1"/>
          <p:nvPr/>
        </p:nvSpPr>
        <p:spPr>
          <a:xfrm>
            <a:off x="556507" y="5641609"/>
            <a:ext cx="2053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Source Sans Pro"/>
                <a:ea typeface="Source Sans Pro"/>
                <a:cs typeface="Source Sans Pro"/>
                <a:sym typeface="Source Sans Pro"/>
              </a:rPr>
              <a:t>Wazuh Manager</a:t>
            </a:r>
            <a:endParaRPr b="1" i="0" sz="1400" u="none" cap="none" strike="noStrike">
              <a:solidFill>
                <a:srgbClr val="000000"/>
              </a:solidFill>
              <a:latin typeface="Source Sans Pro"/>
              <a:ea typeface="Source Sans Pro"/>
              <a:cs typeface="Source Sans Pro"/>
              <a:sym typeface="Source Sans Pro"/>
            </a:endParaRPr>
          </a:p>
        </p:txBody>
      </p:sp>
      <p:sp>
        <p:nvSpPr>
          <p:cNvPr id="212" name="Google Shape;212;p21"/>
          <p:cNvSpPr/>
          <p:nvPr/>
        </p:nvSpPr>
        <p:spPr>
          <a:xfrm>
            <a:off x="6602275" y="1564782"/>
            <a:ext cx="2334900" cy="910800"/>
          </a:xfrm>
          <a:prstGeom prst="stripedRightArrow">
            <a:avLst>
              <a:gd fmla="val 50000" name="adj1"/>
              <a:gd fmla="val 50000" name="adj2"/>
            </a:avLst>
          </a:prstGeom>
          <a:solidFill>
            <a:srgbClr val="C9DAF8"/>
          </a:solidFill>
          <a:ln cap="flat" cmpd="sng" w="19050">
            <a:solidFill>
              <a:srgbClr val="E65E1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2100" u="none" cap="none" strike="noStrike">
                <a:solidFill>
                  <a:srgbClr val="000000"/>
                </a:solidFill>
                <a:latin typeface="Arial"/>
                <a:ea typeface="Arial"/>
                <a:cs typeface="Arial"/>
                <a:sym typeface="Arial"/>
              </a:rPr>
              <a:t>Sent To</a:t>
            </a:r>
            <a:endParaRPr b="0" i="0" sz="2100" u="none" cap="none" strike="noStrike">
              <a:solidFill>
                <a:srgbClr val="000000"/>
              </a:solidFill>
              <a:latin typeface="Arial"/>
              <a:ea typeface="Arial"/>
              <a:cs typeface="Arial"/>
              <a:sym typeface="Arial"/>
            </a:endParaRPr>
          </a:p>
        </p:txBody>
      </p:sp>
      <p:sp>
        <p:nvSpPr>
          <p:cNvPr id="213" name="Google Shape;213;p21"/>
          <p:cNvSpPr/>
          <p:nvPr/>
        </p:nvSpPr>
        <p:spPr>
          <a:xfrm>
            <a:off x="5252341" y="1395991"/>
            <a:ext cx="1178700" cy="1166700"/>
          </a:xfrm>
          <a:prstGeom prst="verticalScroll">
            <a:avLst>
              <a:gd fmla="val 12500"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800" u="none" cap="none" strike="noStrike">
                <a:solidFill>
                  <a:srgbClr val="000000"/>
                </a:solidFill>
                <a:latin typeface="Arial"/>
                <a:ea typeface="Arial"/>
                <a:cs typeface="Arial"/>
                <a:sym typeface="Arial"/>
              </a:rPr>
              <a:t>Log.txt</a:t>
            </a:r>
            <a:endParaRPr b="0" i="0" sz="1800" u="none" cap="none" strike="noStrike">
              <a:solidFill>
                <a:srgbClr val="000000"/>
              </a:solidFill>
              <a:latin typeface="Arial"/>
              <a:ea typeface="Arial"/>
              <a:cs typeface="Arial"/>
              <a:sym typeface="Arial"/>
            </a:endParaRPr>
          </a:p>
        </p:txBody>
      </p:sp>
      <p:pic>
        <p:nvPicPr>
          <p:cNvPr id="214" name="Google Shape;214;p21"/>
          <p:cNvPicPr preferRelativeResize="0"/>
          <p:nvPr/>
        </p:nvPicPr>
        <p:blipFill rotWithShape="1">
          <a:blip r:embed="rId5">
            <a:alphaModFix/>
          </a:blip>
          <a:srcRect b="0" l="0" r="0" t="0"/>
          <a:stretch/>
        </p:blipFill>
        <p:spPr>
          <a:xfrm>
            <a:off x="2640634" y="1173250"/>
            <a:ext cx="851635" cy="480038"/>
          </a:xfrm>
          <a:prstGeom prst="rect">
            <a:avLst/>
          </a:prstGeom>
          <a:noFill/>
          <a:ln>
            <a:noFill/>
          </a:ln>
        </p:spPr>
      </p:pic>
      <p:pic>
        <p:nvPicPr>
          <p:cNvPr id="215" name="Google Shape;215;p21"/>
          <p:cNvPicPr preferRelativeResize="0"/>
          <p:nvPr/>
        </p:nvPicPr>
        <p:blipFill rotWithShape="1">
          <a:blip r:embed="rId6">
            <a:alphaModFix/>
          </a:blip>
          <a:srcRect b="0" l="0" r="0" t="0"/>
          <a:stretch/>
        </p:blipFill>
        <p:spPr>
          <a:xfrm>
            <a:off x="2607206" y="1704924"/>
            <a:ext cx="918493" cy="517724"/>
          </a:xfrm>
          <a:prstGeom prst="rect">
            <a:avLst/>
          </a:prstGeom>
          <a:noFill/>
          <a:ln>
            <a:noFill/>
          </a:ln>
        </p:spPr>
      </p:pic>
      <p:pic>
        <p:nvPicPr>
          <p:cNvPr id="216" name="Google Shape;216;p21"/>
          <p:cNvPicPr preferRelativeResize="0"/>
          <p:nvPr/>
        </p:nvPicPr>
        <p:blipFill rotWithShape="1">
          <a:blip r:embed="rId7">
            <a:alphaModFix/>
          </a:blip>
          <a:srcRect b="0" l="0" r="0" t="0"/>
          <a:stretch/>
        </p:blipFill>
        <p:spPr>
          <a:xfrm>
            <a:off x="2602375" y="2210774"/>
            <a:ext cx="918495" cy="517726"/>
          </a:xfrm>
          <a:prstGeom prst="rect">
            <a:avLst/>
          </a:prstGeom>
          <a:noFill/>
          <a:ln>
            <a:noFill/>
          </a:ln>
        </p:spPr>
      </p:pic>
      <p:sp>
        <p:nvSpPr>
          <p:cNvPr id="217" name="Google Shape;217;p21"/>
          <p:cNvSpPr/>
          <p:nvPr/>
        </p:nvSpPr>
        <p:spPr>
          <a:xfrm>
            <a:off x="3749175" y="1529975"/>
            <a:ext cx="1262400" cy="841800"/>
          </a:xfrm>
          <a:prstGeom prst="notchedRightArrow">
            <a:avLst>
              <a:gd fmla="val 50000" name="adj1"/>
              <a:gd fmla="val 50000" name="adj2"/>
            </a:avLst>
          </a:prstGeom>
          <a:solidFill>
            <a:srgbClr val="C9DAF8"/>
          </a:solidFill>
          <a:ln cap="flat" cmpd="sng" w="19050">
            <a:solidFill>
              <a:srgbClr val="E65E1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8" name="Google Shape;218;p21"/>
          <p:cNvPicPr preferRelativeResize="0"/>
          <p:nvPr/>
        </p:nvPicPr>
        <p:blipFill rotWithShape="1">
          <a:blip r:embed="rId8">
            <a:alphaModFix/>
          </a:blip>
          <a:srcRect b="0" l="0" r="0" t="0"/>
          <a:stretch/>
        </p:blipFill>
        <p:spPr>
          <a:xfrm>
            <a:off x="8855684" y="954625"/>
            <a:ext cx="2434732" cy="2266874"/>
          </a:xfrm>
          <a:prstGeom prst="rect">
            <a:avLst/>
          </a:prstGeom>
          <a:noFill/>
          <a:ln>
            <a:noFill/>
          </a:ln>
        </p:spPr>
      </p:pic>
      <p:sp>
        <p:nvSpPr>
          <p:cNvPr id="219" name="Google Shape;219;p21"/>
          <p:cNvSpPr txBox="1"/>
          <p:nvPr/>
        </p:nvSpPr>
        <p:spPr>
          <a:xfrm>
            <a:off x="9188254" y="3019674"/>
            <a:ext cx="2053500" cy="496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3C78D8"/>
                </a:solidFill>
                <a:latin typeface="Source Sans Pro"/>
                <a:ea typeface="Source Sans Pro"/>
                <a:cs typeface="Source Sans Pro"/>
                <a:sym typeface="Source Sans Pro"/>
              </a:rPr>
              <a:t>Wazuh Manager</a:t>
            </a:r>
            <a:endParaRPr b="1" i="0" sz="1400" u="none" cap="none" strike="noStrike">
              <a:solidFill>
                <a:srgbClr val="3C78D8"/>
              </a:solidFill>
              <a:latin typeface="Arial"/>
              <a:ea typeface="Arial"/>
              <a:cs typeface="Arial"/>
              <a:sym typeface="Arial"/>
            </a:endParaRPr>
          </a:p>
        </p:txBody>
      </p:sp>
      <p:sp>
        <p:nvSpPr>
          <p:cNvPr id="220" name="Google Shape;220;p21"/>
          <p:cNvSpPr/>
          <p:nvPr/>
        </p:nvSpPr>
        <p:spPr>
          <a:xfrm>
            <a:off x="3364087" y="3345647"/>
            <a:ext cx="1453800" cy="24129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1" name="Google Shape;221;p21"/>
          <p:cNvPicPr preferRelativeResize="0"/>
          <p:nvPr/>
        </p:nvPicPr>
        <p:blipFill rotWithShape="1">
          <a:blip r:embed="rId9">
            <a:alphaModFix/>
          </a:blip>
          <a:srcRect b="0" l="0" r="0" t="0"/>
          <a:stretch/>
        </p:blipFill>
        <p:spPr>
          <a:xfrm>
            <a:off x="3629309" y="3328202"/>
            <a:ext cx="923312" cy="701306"/>
          </a:xfrm>
          <a:prstGeom prst="rect">
            <a:avLst/>
          </a:prstGeom>
          <a:noFill/>
          <a:ln>
            <a:noFill/>
          </a:ln>
        </p:spPr>
      </p:pic>
      <p:pic>
        <p:nvPicPr>
          <p:cNvPr id="222" name="Google Shape;222;p21"/>
          <p:cNvPicPr preferRelativeResize="0"/>
          <p:nvPr/>
        </p:nvPicPr>
        <p:blipFill rotWithShape="1">
          <a:blip r:embed="rId10">
            <a:alphaModFix/>
          </a:blip>
          <a:srcRect b="0" l="0" r="0" t="0"/>
          <a:stretch/>
        </p:blipFill>
        <p:spPr>
          <a:xfrm>
            <a:off x="3634429" y="4160047"/>
            <a:ext cx="866237" cy="790712"/>
          </a:xfrm>
          <a:prstGeom prst="rect">
            <a:avLst/>
          </a:prstGeom>
          <a:noFill/>
          <a:ln>
            <a:noFill/>
          </a:ln>
        </p:spPr>
      </p:pic>
      <p:pic>
        <p:nvPicPr>
          <p:cNvPr id="223" name="Google Shape;223;p21"/>
          <p:cNvPicPr preferRelativeResize="0"/>
          <p:nvPr/>
        </p:nvPicPr>
        <p:blipFill rotWithShape="1">
          <a:blip r:embed="rId11">
            <a:alphaModFix/>
          </a:blip>
          <a:srcRect b="0" l="0" r="0" t="0"/>
          <a:stretch/>
        </p:blipFill>
        <p:spPr>
          <a:xfrm>
            <a:off x="3585188" y="5010123"/>
            <a:ext cx="1036486" cy="790717"/>
          </a:xfrm>
          <a:prstGeom prst="rect">
            <a:avLst/>
          </a:prstGeom>
          <a:noFill/>
          <a:ln>
            <a:noFill/>
          </a:ln>
        </p:spPr>
      </p:pic>
      <p:pic>
        <p:nvPicPr>
          <p:cNvPr id="224" name="Google Shape;224;p21"/>
          <p:cNvPicPr preferRelativeResize="0"/>
          <p:nvPr/>
        </p:nvPicPr>
        <p:blipFill rotWithShape="1">
          <a:blip r:embed="rId12">
            <a:alphaModFix/>
          </a:blip>
          <a:srcRect b="0" l="0" r="0" t="0"/>
          <a:stretch/>
        </p:blipFill>
        <p:spPr>
          <a:xfrm>
            <a:off x="5568509" y="3233792"/>
            <a:ext cx="2663016" cy="2696938"/>
          </a:xfrm>
          <a:prstGeom prst="rect">
            <a:avLst/>
          </a:prstGeom>
          <a:noFill/>
          <a:ln>
            <a:noFill/>
          </a:ln>
        </p:spPr>
      </p:pic>
      <p:pic>
        <p:nvPicPr>
          <p:cNvPr id="225" name="Google Shape;225;p21"/>
          <p:cNvPicPr preferRelativeResize="0"/>
          <p:nvPr/>
        </p:nvPicPr>
        <p:blipFill rotWithShape="1">
          <a:blip r:embed="rId13">
            <a:alphaModFix/>
          </a:blip>
          <a:srcRect b="0" l="0" r="0" t="0"/>
          <a:stretch/>
        </p:blipFill>
        <p:spPr>
          <a:xfrm>
            <a:off x="6501282" y="3186303"/>
            <a:ext cx="1799172" cy="1058975"/>
          </a:xfrm>
          <a:prstGeom prst="rect">
            <a:avLst/>
          </a:prstGeom>
          <a:noFill/>
          <a:ln>
            <a:noFill/>
          </a:ln>
        </p:spPr>
      </p:pic>
      <p:sp>
        <p:nvSpPr>
          <p:cNvPr id="226" name="Google Shape;226;p21"/>
          <p:cNvSpPr txBox="1"/>
          <p:nvPr/>
        </p:nvSpPr>
        <p:spPr>
          <a:xfrm>
            <a:off x="8684137" y="3680886"/>
            <a:ext cx="3678600" cy="477000"/>
          </a:xfrm>
          <a:prstGeom prst="rect">
            <a:avLst/>
          </a:prstGeom>
          <a:noFill/>
          <a:ln>
            <a:noFill/>
          </a:ln>
        </p:spPr>
        <p:txBody>
          <a:bodyPr anchorCtr="0" anchor="t" bIns="91425" lIns="91425" spcFirstLastPara="1" rIns="91425" wrap="square" tIns="91425">
            <a:spAutoFit/>
          </a:bodyPr>
          <a:lstStyle/>
          <a:p>
            <a:pPr indent="-349250" lvl="0" marL="457200" marR="0" rtl="0" algn="l">
              <a:lnSpc>
                <a:spcPct val="150000"/>
              </a:lnSpc>
              <a:spcBef>
                <a:spcPts val="0"/>
              </a:spcBef>
              <a:spcAft>
                <a:spcPts val="0"/>
              </a:spcAft>
              <a:buClr>
                <a:srgbClr val="000000"/>
              </a:buClr>
              <a:buSzPts val="1900"/>
              <a:buFont typeface="Source Sans Pro"/>
              <a:buChar char="➢"/>
            </a:pPr>
            <a:r>
              <a:rPr b="1" i="0" lang="en-US" sz="1900" u="none" cap="none" strike="noStrike">
                <a:solidFill>
                  <a:srgbClr val="000000"/>
                </a:solidFill>
                <a:latin typeface="Source Sans Pro"/>
                <a:ea typeface="Source Sans Pro"/>
                <a:cs typeface="Source Sans Pro"/>
                <a:sym typeface="Source Sans Pro"/>
              </a:rPr>
              <a:t>Intrusion detected</a:t>
            </a:r>
            <a:endParaRPr b="0" i="0" sz="1900" u="none" cap="none" strike="noStrike">
              <a:solidFill>
                <a:srgbClr val="000000"/>
              </a:solidFill>
              <a:latin typeface="Arial"/>
              <a:ea typeface="Arial"/>
              <a:cs typeface="Arial"/>
              <a:sym typeface="Arial"/>
            </a:endParaRPr>
          </a:p>
        </p:txBody>
      </p:sp>
      <p:sp>
        <p:nvSpPr>
          <p:cNvPr id="227" name="Google Shape;227;p21"/>
          <p:cNvSpPr txBox="1"/>
          <p:nvPr/>
        </p:nvSpPr>
        <p:spPr>
          <a:xfrm>
            <a:off x="8684137" y="4177854"/>
            <a:ext cx="3678600" cy="477000"/>
          </a:xfrm>
          <a:prstGeom prst="rect">
            <a:avLst/>
          </a:prstGeom>
          <a:noFill/>
          <a:ln>
            <a:noFill/>
          </a:ln>
        </p:spPr>
        <p:txBody>
          <a:bodyPr anchorCtr="0" anchor="t" bIns="91425" lIns="91425" spcFirstLastPara="1" rIns="91425" wrap="square" tIns="91425">
            <a:spAutoFit/>
          </a:bodyPr>
          <a:lstStyle/>
          <a:p>
            <a:pPr indent="-349250" lvl="0" marL="457200" marR="0" rtl="0" algn="l">
              <a:lnSpc>
                <a:spcPct val="150000"/>
              </a:lnSpc>
              <a:spcBef>
                <a:spcPts val="0"/>
              </a:spcBef>
              <a:spcAft>
                <a:spcPts val="0"/>
              </a:spcAft>
              <a:buClr>
                <a:srgbClr val="000000"/>
              </a:buClr>
              <a:buSzPts val="1900"/>
              <a:buFont typeface="Source Sans Pro"/>
              <a:buChar char="➢"/>
            </a:pPr>
            <a:r>
              <a:rPr b="1" i="0" lang="en-US" sz="1900" u="none" cap="none" strike="noStrike">
                <a:solidFill>
                  <a:srgbClr val="000000"/>
                </a:solidFill>
                <a:latin typeface="Source Sans Pro"/>
                <a:ea typeface="Source Sans Pro"/>
                <a:cs typeface="Source Sans Pro"/>
                <a:sym typeface="Source Sans Pro"/>
              </a:rPr>
              <a:t>File modified</a:t>
            </a:r>
            <a:endParaRPr b="0" i="0" sz="1900" u="none" cap="none" strike="noStrike">
              <a:solidFill>
                <a:srgbClr val="000000"/>
              </a:solidFill>
              <a:latin typeface="Arial"/>
              <a:ea typeface="Arial"/>
              <a:cs typeface="Arial"/>
              <a:sym typeface="Arial"/>
            </a:endParaRPr>
          </a:p>
        </p:txBody>
      </p:sp>
      <p:sp>
        <p:nvSpPr>
          <p:cNvPr id="228" name="Google Shape;228;p21"/>
          <p:cNvSpPr txBox="1"/>
          <p:nvPr/>
        </p:nvSpPr>
        <p:spPr>
          <a:xfrm>
            <a:off x="8692475" y="4688392"/>
            <a:ext cx="3678600" cy="477000"/>
          </a:xfrm>
          <a:prstGeom prst="rect">
            <a:avLst/>
          </a:prstGeom>
          <a:noFill/>
          <a:ln>
            <a:noFill/>
          </a:ln>
        </p:spPr>
        <p:txBody>
          <a:bodyPr anchorCtr="0" anchor="t" bIns="91425" lIns="91425" spcFirstLastPara="1" rIns="91425" wrap="square" tIns="91425">
            <a:spAutoFit/>
          </a:bodyPr>
          <a:lstStyle/>
          <a:p>
            <a:pPr indent="-349250" lvl="0" marL="457200" marR="0" rtl="0" algn="l">
              <a:lnSpc>
                <a:spcPct val="150000"/>
              </a:lnSpc>
              <a:spcBef>
                <a:spcPts val="0"/>
              </a:spcBef>
              <a:spcAft>
                <a:spcPts val="0"/>
              </a:spcAft>
              <a:buClr>
                <a:srgbClr val="000000"/>
              </a:buClr>
              <a:buSzPts val="1900"/>
              <a:buFont typeface="Source Sans Pro"/>
              <a:buChar char="➢"/>
            </a:pPr>
            <a:r>
              <a:rPr b="1" i="0" lang="en-US" sz="1900" u="none" cap="none" strike="noStrike">
                <a:solidFill>
                  <a:srgbClr val="000000"/>
                </a:solidFill>
                <a:latin typeface="Source Sans Pro"/>
                <a:ea typeface="Source Sans Pro"/>
                <a:cs typeface="Source Sans Pro"/>
                <a:sym typeface="Source Sans Pro"/>
              </a:rPr>
              <a:t>Vulnerability Detection</a:t>
            </a:r>
            <a:endParaRPr b="0" i="0" sz="1900" u="none" cap="none" strike="noStrike">
              <a:solidFill>
                <a:srgbClr val="000000"/>
              </a:solidFill>
              <a:latin typeface="Arial"/>
              <a:ea typeface="Arial"/>
              <a:cs typeface="Arial"/>
              <a:sym typeface="Arial"/>
            </a:endParaRPr>
          </a:p>
        </p:txBody>
      </p:sp>
      <p:sp>
        <p:nvSpPr>
          <p:cNvPr id="229" name="Google Shape;229;p21"/>
          <p:cNvSpPr txBox="1"/>
          <p:nvPr/>
        </p:nvSpPr>
        <p:spPr>
          <a:xfrm>
            <a:off x="8709774" y="5253065"/>
            <a:ext cx="3678600" cy="477000"/>
          </a:xfrm>
          <a:prstGeom prst="rect">
            <a:avLst/>
          </a:prstGeom>
          <a:noFill/>
          <a:ln>
            <a:noFill/>
          </a:ln>
        </p:spPr>
        <p:txBody>
          <a:bodyPr anchorCtr="0" anchor="t" bIns="91425" lIns="91425" spcFirstLastPara="1" rIns="91425" wrap="square" tIns="91425">
            <a:spAutoFit/>
          </a:bodyPr>
          <a:lstStyle/>
          <a:p>
            <a:pPr indent="-349250" lvl="0" marL="457200" marR="0" rtl="0" algn="l">
              <a:lnSpc>
                <a:spcPct val="150000"/>
              </a:lnSpc>
              <a:spcBef>
                <a:spcPts val="0"/>
              </a:spcBef>
              <a:spcAft>
                <a:spcPts val="0"/>
              </a:spcAft>
              <a:buClr>
                <a:srgbClr val="000000"/>
              </a:buClr>
              <a:buSzPts val="1900"/>
              <a:buFont typeface="Source Sans Pro"/>
              <a:buChar char="➢"/>
            </a:pPr>
            <a:r>
              <a:rPr b="1" i="0" lang="en-US" sz="1900" u="none" cap="none" strike="noStrike">
                <a:solidFill>
                  <a:srgbClr val="000000"/>
                </a:solidFill>
                <a:latin typeface="Source Sans Pro"/>
                <a:ea typeface="Source Sans Pro"/>
                <a:cs typeface="Source Sans Pro"/>
                <a:sym typeface="Source Sans Pro"/>
              </a:rPr>
              <a:t>Malware Detection</a:t>
            </a:r>
            <a:endParaRPr b="0" i="0" sz="1900" u="none" cap="none" strike="noStrike">
              <a:solidFill>
                <a:srgbClr val="000000"/>
              </a:solidFill>
              <a:latin typeface="Arial"/>
              <a:ea typeface="Arial"/>
              <a:cs typeface="Arial"/>
              <a:sym typeface="Arial"/>
            </a:endParaRPr>
          </a:p>
        </p:txBody>
      </p:sp>
      <p:sp>
        <p:nvSpPr>
          <p:cNvPr id="230" name="Google Shape;230;p21"/>
          <p:cNvSpPr/>
          <p:nvPr/>
        </p:nvSpPr>
        <p:spPr>
          <a:xfrm>
            <a:off x="2730019" y="4219128"/>
            <a:ext cx="547500" cy="480300"/>
          </a:xfrm>
          <a:prstGeom prst="notchedRightArrow">
            <a:avLst>
              <a:gd fmla="val 50000" name="adj1"/>
              <a:gd fmla="val 50000" name="adj2"/>
            </a:avLst>
          </a:prstGeom>
          <a:solidFill>
            <a:srgbClr val="C9DAF8"/>
          </a:solidFill>
          <a:ln cap="flat" cmpd="sng" w="19050">
            <a:solidFill>
              <a:srgbClr val="E65E1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1"/>
          <p:cNvSpPr/>
          <p:nvPr/>
        </p:nvSpPr>
        <p:spPr>
          <a:xfrm>
            <a:off x="4892854" y="4160049"/>
            <a:ext cx="547500" cy="480300"/>
          </a:xfrm>
          <a:prstGeom prst="notchedRightArrow">
            <a:avLst>
              <a:gd fmla="val 50000" name="adj1"/>
              <a:gd fmla="val 50000" name="adj2"/>
            </a:avLst>
          </a:prstGeom>
          <a:solidFill>
            <a:srgbClr val="C9DAF8"/>
          </a:solidFill>
          <a:ln cap="flat" cmpd="sng" w="19050">
            <a:solidFill>
              <a:srgbClr val="E65E1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21"/>
          <p:cNvSpPr txBox="1"/>
          <p:nvPr/>
        </p:nvSpPr>
        <p:spPr>
          <a:xfrm>
            <a:off x="3787154" y="5702752"/>
            <a:ext cx="761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Source Sans Pro"/>
                <a:ea typeface="Source Sans Pro"/>
                <a:cs typeface="Source Sans Pro"/>
                <a:sym typeface="Source Sans Pro"/>
              </a:rPr>
              <a:t>EBK</a:t>
            </a:r>
            <a:endParaRPr b="1" i="0" sz="1400" u="none" cap="none" strike="noStrike">
              <a:solidFill>
                <a:srgbClr val="000000"/>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par>
                                <p:cTn fill="hold" nodeType="with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par>
                                <p:cTn fill="hold" nodeType="with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par>
                                <p:cTn fill="hold" nodeType="with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par>
                                <p:cTn fill="hold" nodeType="with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par>
                                <p:cTn fill="hold" nodeType="with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par>
                                <p:cTn fill="hold" nodeType="with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par>
                                <p:cTn fill="hold" nodeType="with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2"/>
          <p:cNvSpPr txBox="1"/>
          <p:nvPr>
            <p:ph type="title"/>
          </p:nvPr>
        </p:nvSpPr>
        <p:spPr>
          <a:xfrm>
            <a:off x="762000" y="92565"/>
            <a:ext cx="10515600" cy="7515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100"/>
              <a:buFont typeface="Arial"/>
              <a:buNone/>
            </a:pPr>
            <a:r>
              <a:rPr b="1" lang="en-US" sz="3400"/>
              <a:t>Tools used for this system</a:t>
            </a:r>
            <a:endParaRPr b="1" sz="3400"/>
          </a:p>
        </p:txBody>
      </p:sp>
      <p:sp>
        <p:nvSpPr>
          <p:cNvPr id="238" name="Google Shape;238;p22"/>
          <p:cNvSpPr txBox="1"/>
          <p:nvPr>
            <p:ph idx="12" type="sldNum"/>
          </p:nvPr>
        </p:nvSpPr>
        <p:spPr>
          <a:xfrm>
            <a:off x="5366236" y="6233258"/>
            <a:ext cx="551100" cy="36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fld id="{00000000-1234-1234-1234-123412341234}" type="slidenum">
              <a:rPr lang="en-US"/>
              <a:t>‹#›</a:t>
            </a:fld>
            <a:endParaRPr/>
          </a:p>
        </p:txBody>
      </p:sp>
      <p:pic>
        <p:nvPicPr>
          <p:cNvPr id="239" name="Google Shape;239;p22"/>
          <p:cNvPicPr preferRelativeResize="0"/>
          <p:nvPr/>
        </p:nvPicPr>
        <p:blipFill rotWithShape="1">
          <a:blip r:embed="rId3">
            <a:alphaModFix/>
          </a:blip>
          <a:srcRect b="0" l="0" r="0" t="0"/>
          <a:stretch/>
        </p:blipFill>
        <p:spPr>
          <a:xfrm>
            <a:off x="970520" y="1024300"/>
            <a:ext cx="1739792" cy="1110602"/>
          </a:xfrm>
          <a:prstGeom prst="rect">
            <a:avLst/>
          </a:prstGeom>
          <a:noFill/>
          <a:ln>
            <a:noFill/>
          </a:ln>
        </p:spPr>
      </p:pic>
      <p:pic>
        <p:nvPicPr>
          <p:cNvPr id="240" name="Google Shape;240;p22"/>
          <p:cNvPicPr preferRelativeResize="0"/>
          <p:nvPr/>
        </p:nvPicPr>
        <p:blipFill rotWithShape="1">
          <a:blip r:embed="rId4">
            <a:alphaModFix/>
          </a:blip>
          <a:srcRect b="0" l="0" r="0" t="0"/>
          <a:stretch/>
        </p:blipFill>
        <p:spPr>
          <a:xfrm>
            <a:off x="5421113" y="1098755"/>
            <a:ext cx="1267589" cy="1078892"/>
          </a:xfrm>
          <a:prstGeom prst="rect">
            <a:avLst/>
          </a:prstGeom>
          <a:noFill/>
          <a:ln>
            <a:noFill/>
          </a:ln>
        </p:spPr>
      </p:pic>
      <p:pic>
        <p:nvPicPr>
          <p:cNvPr id="241" name="Google Shape;241;p22"/>
          <p:cNvPicPr preferRelativeResize="0"/>
          <p:nvPr/>
        </p:nvPicPr>
        <p:blipFill rotWithShape="1">
          <a:blip r:embed="rId5">
            <a:alphaModFix/>
          </a:blip>
          <a:srcRect b="0" l="0" r="0" t="0"/>
          <a:stretch/>
        </p:blipFill>
        <p:spPr>
          <a:xfrm>
            <a:off x="9362918" y="1098755"/>
            <a:ext cx="1561136" cy="1217149"/>
          </a:xfrm>
          <a:prstGeom prst="rect">
            <a:avLst/>
          </a:prstGeom>
          <a:noFill/>
          <a:ln>
            <a:noFill/>
          </a:ln>
        </p:spPr>
      </p:pic>
      <p:sp>
        <p:nvSpPr>
          <p:cNvPr id="242" name="Google Shape;242;p22"/>
          <p:cNvSpPr/>
          <p:nvPr/>
        </p:nvSpPr>
        <p:spPr>
          <a:xfrm>
            <a:off x="591275" y="1058249"/>
            <a:ext cx="11074200" cy="11697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2"/>
          <p:cNvSpPr/>
          <p:nvPr/>
        </p:nvSpPr>
        <p:spPr>
          <a:xfrm>
            <a:off x="654400" y="3453100"/>
            <a:ext cx="3296400" cy="2241600"/>
          </a:xfrm>
          <a:prstGeom prst="roundRect">
            <a:avLst>
              <a:gd fmla="val 16667" name="adj"/>
            </a:avLst>
          </a:prstGeom>
          <a:solidFill>
            <a:srgbClr val="D0E0E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100"/>
              <a:buFont typeface="Arial"/>
              <a:buNone/>
            </a:pPr>
            <a:r>
              <a:rPr b="1" i="0" lang="en-US" u="none" cap="none" strike="noStrike">
                <a:solidFill>
                  <a:srgbClr val="4A86E8"/>
                </a:solidFill>
                <a:latin typeface="Source Sans Pro"/>
                <a:ea typeface="Source Sans Pro"/>
                <a:cs typeface="Source Sans Pro"/>
                <a:sym typeface="Source Sans Pro"/>
              </a:rPr>
              <a:t>Filebeat </a:t>
            </a:r>
            <a:r>
              <a:rPr b="1" i="0" lang="en-US" u="none" cap="none" strike="noStrike">
                <a:solidFill>
                  <a:srgbClr val="000000"/>
                </a:solidFill>
                <a:latin typeface="Source Sans Pro"/>
                <a:ea typeface="Source Sans Pro"/>
                <a:cs typeface="Source Sans Pro"/>
                <a:sym typeface="Source Sans Pro"/>
              </a:rPr>
              <a:t>is a lightweight shipper for forwarding and centralizing log data. Installed as an agent on your servers, Filebeat monitors the log files or locations that you specify, collects log events, and forwards them either to Elasticsearch</a:t>
            </a:r>
            <a:endParaRPr b="0" i="0" u="none" cap="none" strike="noStrike">
              <a:solidFill>
                <a:srgbClr val="000000"/>
              </a:solidFill>
              <a:latin typeface="Arial"/>
              <a:ea typeface="Arial"/>
              <a:cs typeface="Arial"/>
              <a:sym typeface="Arial"/>
            </a:endParaRPr>
          </a:p>
        </p:txBody>
      </p:sp>
      <p:sp>
        <p:nvSpPr>
          <p:cNvPr id="244" name="Google Shape;244;p22"/>
          <p:cNvSpPr/>
          <p:nvPr/>
        </p:nvSpPr>
        <p:spPr>
          <a:xfrm>
            <a:off x="4595223" y="3479016"/>
            <a:ext cx="3296400" cy="2241600"/>
          </a:xfrm>
          <a:prstGeom prst="roundRect">
            <a:avLst>
              <a:gd fmla="val 16667" name="adj"/>
            </a:avLst>
          </a:prstGeom>
          <a:solidFill>
            <a:srgbClr val="D0E0E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300"/>
              <a:buFont typeface="Arial"/>
              <a:buNone/>
            </a:pPr>
            <a:r>
              <a:rPr b="1" i="0" lang="en-US" u="none" cap="none" strike="noStrike">
                <a:solidFill>
                  <a:srgbClr val="FF00FF"/>
                </a:solidFill>
                <a:latin typeface="Source Sans Pro"/>
                <a:ea typeface="Source Sans Pro"/>
                <a:cs typeface="Source Sans Pro"/>
                <a:sym typeface="Source Sans Pro"/>
              </a:rPr>
              <a:t>Elasticsearch </a:t>
            </a:r>
            <a:r>
              <a:rPr b="1" i="0" lang="en-US" u="none" cap="none" strike="noStrike">
                <a:solidFill>
                  <a:srgbClr val="000000"/>
                </a:solidFill>
                <a:latin typeface="Source Sans Pro"/>
                <a:ea typeface="Source Sans Pro"/>
                <a:cs typeface="Source Sans Pro"/>
                <a:sym typeface="Source Sans Pro"/>
              </a:rPr>
              <a:t>is a distributed, open-source search and analytics engine.It’s allows you to store, search, and analyze huge volumes of data quickly and in near real-time and give back answers in milliseconds. Also it’s perform operation on text base data and working like NoSQL database.</a:t>
            </a:r>
            <a:endParaRPr b="0" i="0" u="none" cap="none" strike="noStrike">
              <a:solidFill>
                <a:srgbClr val="000000"/>
              </a:solidFill>
              <a:latin typeface="Arial"/>
              <a:ea typeface="Arial"/>
              <a:cs typeface="Arial"/>
              <a:sym typeface="Arial"/>
            </a:endParaRPr>
          </a:p>
        </p:txBody>
      </p:sp>
      <p:sp>
        <p:nvSpPr>
          <p:cNvPr id="245" name="Google Shape;245;p22"/>
          <p:cNvSpPr/>
          <p:nvPr/>
        </p:nvSpPr>
        <p:spPr>
          <a:xfrm>
            <a:off x="8596051" y="3482188"/>
            <a:ext cx="3296400" cy="2241600"/>
          </a:xfrm>
          <a:prstGeom prst="roundRect">
            <a:avLst>
              <a:gd fmla="val 16667" name="adj"/>
            </a:avLst>
          </a:prstGeom>
          <a:solidFill>
            <a:srgbClr val="D0E0E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300"/>
              <a:buFont typeface="Arial"/>
              <a:buNone/>
            </a:pPr>
            <a:r>
              <a:rPr b="1" i="0" lang="en-US" u="none" cap="none" strike="noStrike">
                <a:solidFill>
                  <a:srgbClr val="009688"/>
                </a:solidFill>
                <a:latin typeface="Arial"/>
                <a:ea typeface="Arial"/>
                <a:cs typeface="Arial"/>
                <a:sym typeface="Arial"/>
              </a:rPr>
              <a:t>Kibana </a:t>
            </a:r>
            <a:r>
              <a:rPr b="1" i="0" lang="en-US" u="none" cap="none" strike="noStrike">
                <a:solidFill>
                  <a:srgbClr val="000000"/>
                </a:solidFill>
                <a:latin typeface="Arial"/>
                <a:ea typeface="Arial"/>
                <a:cs typeface="Arial"/>
                <a:sym typeface="Arial"/>
              </a:rPr>
              <a:t>is an open source browser based visualization tool mainly used to analyse large volume of logs in the form of line graph, bar graph, pie charts, coordinate maps, gauge, goals, timelion etc. The visualization makes it easy to predict or to see the changes respect to time.</a:t>
            </a:r>
            <a:endParaRPr b="0" i="0" u="none" cap="none" strike="noStrike">
              <a:solidFill>
                <a:srgbClr val="000000"/>
              </a:solidFill>
              <a:latin typeface="Arial"/>
              <a:ea typeface="Arial"/>
              <a:cs typeface="Arial"/>
              <a:sym typeface="Arial"/>
            </a:endParaRPr>
          </a:p>
        </p:txBody>
      </p:sp>
      <p:sp>
        <p:nvSpPr>
          <p:cNvPr id="246" name="Google Shape;246;p22"/>
          <p:cNvSpPr txBox="1"/>
          <p:nvPr/>
        </p:nvSpPr>
        <p:spPr>
          <a:xfrm>
            <a:off x="1437231" y="2251096"/>
            <a:ext cx="983700" cy="431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600"/>
              <a:buFont typeface="Arial"/>
              <a:buNone/>
            </a:pPr>
            <a:r>
              <a:rPr b="1" i="0" lang="en-US" sz="1600" u="none" cap="none" strike="noStrike">
                <a:solidFill>
                  <a:srgbClr val="4A86E8"/>
                </a:solidFill>
                <a:latin typeface="Source Sans Pro"/>
                <a:ea typeface="Source Sans Pro"/>
                <a:cs typeface="Source Sans Pro"/>
                <a:sym typeface="Source Sans Pro"/>
              </a:rPr>
              <a:t>Filebeat </a:t>
            </a:r>
            <a:endParaRPr b="0" i="0" sz="1600" u="none" cap="none" strike="noStrike">
              <a:solidFill>
                <a:srgbClr val="000000"/>
              </a:solidFill>
              <a:latin typeface="Arial"/>
              <a:ea typeface="Arial"/>
              <a:cs typeface="Arial"/>
              <a:sym typeface="Arial"/>
            </a:endParaRPr>
          </a:p>
        </p:txBody>
      </p:sp>
      <p:sp>
        <p:nvSpPr>
          <p:cNvPr id="247" name="Google Shape;247;p22"/>
          <p:cNvSpPr txBox="1"/>
          <p:nvPr/>
        </p:nvSpPr>
        <p:spPr>
          <a:xfrm>
            <a:off x="5406189" y="2226591"/>
            <a:ext cx="1377600" cy="431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600"/>
              <a:buFont typeface="Arial"/>
              <a:buNone/>
            </a:pPr>
            <a:r>
              <a:rPr b="1" i="0" lang="en-US" sz="1600" u="none" cap="none" strike="noStrike">
                <a:solidFill>
                  <a:srgbClr val="FF00FF"/>
                </a:solidFill>
                <a:latin typeface="Source Sans Pro"/>
                <a:ea typeface="Source Sans Pro"/>
                <a:cs typeface="Source Sans Pro"/>
                <a:sym typeface="Source Sans Pro"/>
              </a:rPr>
              <a:t>Elasticsearch </a:t>
            </a:r>
            <a:endParaRPr b="0" i="0" sz="1600" u="none" cap="none" strike="noStrike">
              <a:solidFill>
                <a:srgbClr val="000000"/>
              </a:solidFill>
              <a:latin typeface="Arial"/>
              <a:ea typeface="Arial"/>
              <a:cs typeface="Arial"/>
              <a:sym typeface="Arial"/>
            </a:endParaRPr>
          </a:p>
        </p:txBody>
      </p:sp>
      <p:sp>
        <p:nvSpPr>
          <p:cNvPr id="248" name="Google Shape;248;p22"/>
          <p:cNvSpPr txBox="1"/>
          <p:nvPr/>
        </p:nvSpPr>
        <p:spPr>
          <a:xfrm>
            <a:off x="9677018" y="2216802"/>
            <a:ext cx="1377600" cy="431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600"/>
              <a:buFont typeface="Arial"/>
              <a:buNone/>
            </a:pPr>
            <a:r>
              <a:rPr b="1" i="0" lang="en-US" sz="1600" u="none" cap="none" strike="noStrike">
                <a:solidFill>
                  <a:srgbClr val="009688"/>
                </a:solidFill>
                <a:latin typeface="Source Sans Pro"/>
                <a:ea typeface="Source Sans Pro"/>
                <a:cs typeface="Source Sans Pro"/>
                <a:sym typeface="Source Sans Pro"/>
              </a:rPr>
              <a:t>Kibana</a:t>
            </a:r>
            <a:endParaRPr b="0" i="0" sz="1600" u="none" cap="none" strike="noStrike">
              <a:solidFill>
                <a:srgbClr val="009688"/>
              </a:solidFill>
              <a:latin typeface="Arial"/>
              <a:ea typeface="Arial"/>
              <a:cs typeface="Arial"/>
              <a:sym typeface="Arial"/>
            </a:endParaRPr>
          </a:p>
        </p:txBody>
      </p:sp>
      <p:sp>
        <p:nvSpPr>
          <p:cNvPr id="249" name="Google Shape;249;p22"/>
          <p:cNvSpPr/>
          <p:nvPr/>
        </p:nvSpPr>
        <p:spPr>
          <a:xfrm>
            <a:off x="1527175" y="2779802"/>
            <a:ext cx="983700" cy="537900"/>
          </a:xfrm>
          <a:prstGeom prst="curvedDownArrow">
            <a:avLst>
              <a:gd fmla="val 25000" name="adj1"/>
              <a:gd fmla="val 50000" name="adj2"/>
              <a:gd fmla="val 25000" name="adj3"/>
            </a:avLst>
          </a:prstGeom>
          <a:solidFill>
            <a:srgbClr val="4A86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22"/>
          <p:cNvSpPr/>
          <p:nvPr/>
        </p:nvSpPr>
        <p:spPr>
          <a:xfrm>
            <a:off x="5589303" y="2779049"/>
            <a:ext cx="983700" cy="537900"/>
          </a:xfrm>
          <a:prstGeom prst="curvedDownArrow">
            <a:avLst>
              <a:gd fmla="val 25000" name="adj1"/>
              <a:gd fmla="val 50000" name="adj2"/>
              <a:gd fmla="val 25000" name="adj3"/>
            </a:avLst>
          </a:pr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22"/>
          <p:cNvSpPr/>
          <p:nvPr/>
        </p:nvSpPr>
        <p:spPr>
          <a:xfrm>
            <a:off x="9873950" y="2781546"/>
            <a:ext cx="983700" cy="537900"/>
          </a:xfrm>
          <a:prstGeom prst="curvedDownArrow">
            <a:avLst>
              <a:gd fmla="val 25000" name="adj1"/>
              <a:gd fmla="val 50000" name="adj2"/>
              <a:gd fmla="val 25000" name="adj3"/>
            </a:avLst>
          </a:prstGeom>
          <a:solidFill>
            <a:srgbClr val="00968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par>
                                <p:cTn fill="hold" nodeType="with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par>
                                <p:cTn fill="hold" nodeType="with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3"/>
          <p:cNvSpPr txBox="1"/>
          <p:nvPr>
            <p:ph type="title"/>
          </p:nvPr>
        </p:nvSpPr>
        <p:spPr>
          <a:xfrm>
            <a:off x="762000" y="92565"/>
            <a:ext cx="10515600" cy="7515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100"/>
              <a:buFont typeface="Arial"/>
              <a:buNone/>
            </a:pPr>
            <a:r>
              <a:rPr b="1" lang="en-US" sz="3400"/>
              <a:t>Project Diagram</a:t>
            </a:r>
            <a:endParaRPr b="1" sz="3400"/>
          </a:p>
        </p:txBody>
      </p:sp>
      <p:sp>
        <p:nvSpPr>
          <p:cNvPr id="257" name="Google Shape;257;p23"/>
          <p:cNvSpPr txBox="1"/>
          <p:nvPr>
            <p:ph idx="12" type="sldNum"/>
          </p:nvPr>
        </p:nvSpPr>
        <p:spPr>
          <a:xfrm>
            <a:off x="5366236" y="6233258"/>
            <a:ext cx="551100" cy="36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fld id="{00000000-1234-1234-1234-123412341234}" type="slidenum">
              <a:rPr lang="en-US"/>
              <a:t>‹#›</a:t>
            </a:fld>
            <a:endParaRPr/>
          </a:p>
        </p:txBody>
      </p:sp>
      <p:pic>
        <p:nvPicPr>
          <p:cNvPr id="258" name="Google Shape;258;p23"/>
          <p:cNvPicPr preferRelativeResize="0"/>
          <p:nvPr/>
        </p:nvPicPr>
        <p:blipFill>
          <a:blip r:embed="rId3">
            <a:alphaModFix/>
          </a:blip>
          <a:stretch>
            <a:fillRect/>
          </a:stretch>
        </p:blipFill>
        <p:spPr>
          <a:xfrm>
            <a:off x="762000" y="996475"/>
            <a:ext cx="11277599" cy="50992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4"/>
          <p:cNvSpPr txBox="1"/>
          <p:nvPr>
            <p:ph type="title"/>
          </p:nvPr>
        </p:nvSpPr>
        <p:spPr>
          <a:xfrm>
            <a:off x="838200" y="92565"/>
            <a:ext cx="10515600" cy="751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Demonstration</a:t>
            </a:r>
            <a:endParaRPr b="1"/>
          </a:p>
        </p:txBody>
      </p:sp>
      <p:sp>
        <p:nvSpPr>
          <p:cNvPr id="264" name="Google Shape;264;p24"/>
          <p:cNvSpPr txBox="1"/>
          <p:nvPr>
            <p:ph idx="12" type="sldNum"/>
          </p:nvPr>
        </p:nvSpPr>
        <p:spPr>
          <a:xfrm>
            <a:off x="5366236" y="6233258"/>
            <a:ext cx="551100" cy="36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fld id="{00000000-1234-1234-1234-123412341234}" type="slidenum">
              <a:rPr lang="en-US"/>
              <a:t>‹#›</a:t>
            </a:fld>
            <a:endParaRPr/>
          </a:p>
        </p:txBody>
      </p:sp>
      <p:pic>
        <p:nvPicPr>
          <p:cNvPr id="265" name="Google Shape;265;p24"/>
          <p:cNvPicPr preferRelativeResize="0"/>
          <p:nvPr/>
        </p:nvPicPr>
        <p:blipFill rotWithShape="1">
          <a:blip r:embed="rId3">
            <a:alphaModFix/>
          </a:blip>
          <a:srcRect b="0" l="0" r="0" t="0"/>
          <a:stretch/>
        </p:blipFill>
        <p:spPr>
          <a:xfrm>
            <a:off x="2040700" y="1225075"/>
            <a:ext cx="7902125" cy="47297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5"/>
          <p:cNvSpPr txBox="1"/>
          <p:nvPr>
            <p:ph type="title"/>
          </p:nvPr>
        </p:nvSpPr>
        <p:spPr>
          <a:xfrm>
            <a:off x="751010" y="92565"/>
            <a:ext cx="10515600" cy="7515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1100"/>
              <a:buFont typeface="Arial"/>
              <a:buNone/>
            </a:pPr>
            <a:r>
              <a:rPr b="1" lang="en-US" sz="3000"/>
              <a:t>Contribution</a:t>
            </a:r>
            <a:endParaRPr sz="5500"/>
          </a:p>
        </p:txBody>
      </p:sp>
      <p:sp>
        <p:nvSpPr>
          <p:cNvPr id="271" name="Google Shape;271;p25"/>
          <p:cNvSpPr txBox="1"/>
          <p:nvPr>
            <p:ph idx="12" type="sldNum"/>
          </p:nvPr>
        </p:nvSpPr>
        <p:spPr>
          <a:xfrm>
            <a:off x="5366236" y="6233258"/>
            <a:ext cx="551100" cy="36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fld id="{00000000-1234-1234-1234-123412341234}" type="slidenum">
              <a:rPr lang="en-US"/>
              <a:t>‹#›</a:t>
            </a:fld>
            <a:endParaRPr/>
          </a:p>
        </p:txBody>
      </p:sp>
      <p:pic>
        <p:nvPicPr>
          <p:cNvPr id="272" name="Google Shape;272;p25"/>
          <p:cNvPicPr preferRelativeResize="0"/>
          <p:nvPr/>
        </p:nvPicPr>
        <p:blipFill rotWithShape="1">
          <a:blip r:embed="rId3">
            <a:alphaModFix/>
          </a:blip>
          <a:srcRect b="0" l="0" r="0" t="0"/>
          <a:stretch/>
        </p:blipFill>
        <p:spPr>
          <a:xfrm>
            <a:off x="8232200" y="1517474"/>
            <a:ext cx="4121725" cy="4031950"/>
          </a:xfrm>
          <a:prstGeom prst="rect">
            <a:avLst/>
          </a:prstGeom>
          <a:noFill/>
          <a:ln>
            <a:noFill/>
          </a:ln>
        </p:spPr>
      </p:pic>
      <p:sp>
        <p:nvSpPr>
          <p:cNvPr id="273" name="Google Shape;273;p25"/>
          <p:cNvSpPr txBox="1"/>
          <p:nvPr/>
        </p:nvSpPr>
        <p:spPr>
          <a:xfrm>
            <a:off x="857250" y="1025775"/>
            <a:ext cx="7693200" cy="55221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SzPts val="1900"/>
              <a:buFont typeface="Calibri"/>
              <a:buChar char="➢"/>
            </a:pPr>
            <a:r>
              <a:rPr b="1" lang="en-US" sz="1900">
                <a:solidFill>
                  <a:schemeClr val="dk1"/>
                </a:solidFill>
                <a:latin typeface="Calibri"/>
                <a:ea typeface="Calibri"/>
                <a:cs typeface="Calibri"/>
                <a:sym typeface="Calibri"/>
              </a:rPr>
              <a:t>Collecting all required tools and setup the environment to install all the tools and properly configure that to data share each other.</a:t>
            </a:r>
            <a:endParaRPr b="1" sz="19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b="1" sz="1900">
              <a:solidFill>
                <a:schemeClr val="dk1"/>
              </a:solidFill>
              <a:latin typeface="Calibri"/>
              <a:ea typeface="Calibri"/>
              <a:cs typeface="Calibri"/>
              <a:sym typeface="Calibri"/>
            </a:endParaRPr>
          </a:p>
          <a:p>
            <a:pPr indent="-349250" lvl="0" marL="457200" rtl="0" algn="l">
              <a:lnSpc>
                <a:spcPct val="115000"/>
              </a:lnSpc>
              <a:spcBef>
                <a:spcPts val="0"/>
              </a:spcBef>
              <a:spcAft>
                <a:spcPts val="0"/>
              </a:spcAft>
              <a:buSzPts val="1900"/>
              <a:buFont typeface="Calibri"/>
              <a:buChar char="➢"/>
            </a:pPr>
            <a:r>
              <a:rPr b="1" lang="en-US" sz="1900">
                <a:solidFill>
                  <a:schemeClr val="dk1"/>
                </a:solidFill>
                <a:latin typeface="Calibri"/>
                <a:ea typeface="Calibri"/>
                <a:cs typeface="Calibri"/>
                <a:sym typeface="Calibri"/>
              </a:rPr>
              <a:t>We have collected the different level log from the operating system.</a:t>
            </a:r>
            <a:endParaRPr b="1" sz="19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b="1" sz="1900">
              <a:solidFill>
                <a:schemeClr val="dk1"/>
              </a:solidFill>
              <a:latin typeface="Calibri"/>
              <a:ea typeface="Calibri"/>
              <a:cs typeface="Calibri"/>
              <a:sym typeface="Calibri"/>
            </a:endParaRPr>
          </a:p>
          <a:p>
            <a:pPr indent="-349250" lvl="0" marL="457200" rtl="0" algn="l">
              <a:lnSpc>
                <a:spcPct val="115000"/>
              </a:lnSpc>
              <a:spcBef>
                <a:spcPts val="0"/>
              </a:spcBef>
              <a:spcAft>
                <a:spcPts val="0"/>
              </a:spcAft>
              <a:buSzPts val="1900"/>
              <a:buFont typeface="Calibri"/>
              <a:buChar char="➢"/>
            </a:pPr>
            <a:r>
              <a:rPr b="1" lang="en-US" sz="1900">
                <a:solidFill>
                  <a:schemeClr val="dk1"/>
                </a:solidFill>
                <a:latin typeface="Calibri"/>
                <a:ea typeface="Calibri"/>
                <a:cs typeface="Calibri"/>
                <a:sym typeface="Calibri"/>
              </a:rPr>
              <a:t>We have Configure to integrate the vulnerability database and collect the feed for vulnerable applications.</a:t>
            </a:r>
            <a:endParaRPr b="1" sz="19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b="1" sz="1900">
              <a:solidFill>
                <a:schemeClr val="dk1"/>
              </a:solidFill>
              <a:latin typeface="Calibri"/>
              <a:ea typeface="Calibri"/>
              <a:cs typeface="Calibri"/>
              <a:sym typeface="Calibri"/>
            </a:endParaRPr>
          </a:p>
          <a:p>
            <a:pPr indent="-349250" lvl="0" marL="457200" rtl="0" algn="l">
              <a:lnSpc>
                <a:spcPct val="115000"/>
              </a:lnSpc>
              <a:spcBef>
                <a:spcPts val="0"/>
              </a:spcBef>
              <a:spcAft>
                <a:spcPts val="0"/>
              </a:spcAft>
              <a:buSzPts val="1900"/>
              <a:buFont typeface="Calibri"/>
              <a:buChar char="➢"/>
            </a:pPr>
            <a:r>
              <a:rPr b="1" lang="en-US" sz="1900">
                <a:solidFill>
                  <a:schemeClr val="dk1"/>
                </a:solidFill>
                <a:latin typeface="Calibri"/>
                <a:ea typeface="Calibri"/>
                <a:cs typeface="Calibri"/>
                <a:sym typeface="Calibri"/>
              </a:rPr>
              <a:t>This system we are instigated with Virustotal Security Intelligent and detecting malware.</a:t>
            </a:r>
            <a:endParaRPr b="1" sz="19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b="1" sz="1900">
              <a:solidFill>
                <a:schemeClr val="dk1"/>
              </a:solidFill>
              <a:latin typeface="Calibri"/>
              <a:ea typeface="Calibri"/>
              <a:cs typeface="Calibri"/>
              <a:sym typeface="Calibri"/>
            </a:endParaRPr>
          </a:p>
          <a:p>
            <a:pPr indent="-349250" lvl="0" marL="457200" rtl="0" algn="l">
              <a:lnSpc>
                <a:spcPct val="115000"/>
              </a:lnSpc>
              <a:spcBef>
                <a:spcPts val="0"/>
              </a:spcBef>
              <a:spcAft>
                <a:spcPts val="0"/>
              </a:spcAft>
              <a:buSzPts val="1900"/>
              <a:buFont typeface="Calibri"/>
              <a:buChar char="➢"/>
            </a:pPr>
            <a:r>
              <a:rPr b="1" lang="en-US" sz="1900">
                <a:solidFill>
                  <a:schemeClr val="dk1"/>
                </a:solidFill>
                <a:latin typeface="Calibri"/>
                <a:ea typeface="Calibri"/>
                <a:cs typeface="Calibri"/>
                <a:sym typeface="Calibri"/>
              </a:rPr>
              <a:t>We have collected globally backlisted IP addresses from alien-vault to detect connections from globally blacklisted IP addresses.</a:t>
            </a:r>
            <a:endParaRPr b="1" sz="19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b="1" sz="1900">
              <a:solidFill>
                <a:schemeClr val="dk1"/>
              </a:solidFill>
              <a:latin typeface="Calibri"/>
              <a:ea typeface="Calibri"/>
              <a:cs typeface="Calibri"/>
              <a:sym typeface="Calibri"/>
            </a:endParaRPr>
          </a:p>
          <a:p>
            <a:pPr indent="-349250" lvl="0" marL="457200" rtl="0" algn="l">
              <a:lnSpc>
                <a:spcPct val="115000"/>
              </a:lnSpc>
              <a:spcBef>
                <a:spcPts val="0"/>
              </a:spcBef>
              <a:spcAft>
                <a:spcPts val="0"/>
              </a:spcAft>
              <a:buSzPts val="1900"/>
              <a:buFont typeface="Calibri"/>
              <a:buChar char="➢"/>
            </a:pPr>
            <a:r>
              <a:rPr b="1" lang="en-US" sz="1900">
                <a:solidFill>
                  <a:schemeClr val="dk1"/>
                </a:solidFill>
                <a:latin typeface="Calibri"/>
                <a:ea typeface="Calibri"/>
                <a:cs typeface="Calibri"/>
                <a:sym typeface="Calibri"/>
              </a:rPr>
              <a:t>Configure file integrity monitoring to detect file tempering. </a:t>
            </a:r>
            <a:endParaRPr b="1" sz="19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b="1" sz="19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6"/>
          <p:cNvSpPr txBox="1"/>
          <p:nvPr>
            <p:ph type="title"/>
          </p:nvPr>
        </p:nvSpPr>
        <p:spPr>
          <a:xfrm>
            <a:off x="685800" y="92565"/>
            <a:ext cx="10515600" cy="7515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100"/>
              <a:buFont typeface="Arial"/>
              <a:buNone/>
            </a:pPr>
            <a:r>
              <a:rPr b="1" lang="en-US" sz="3000"/>
              <a:t>Capabilities</a:t>
            </a:r>
            <a:endParaRPr b="1" sz="3000"/>
          </a:p>
        </p:txBody>
      </p:sp>
      <p:sp>
        <p:nvSpPr>
          <p:cNvPr id="279" name="Google Shape;279;p26"/>
          <p:cNvSpPr txBox="1"/>
          <p:nvPr>
            <p:ph idx="12" type="sldNum"/>
          </p:nvPr>
        </p:nvSpPr>
        <p:spPr>
          <a:xfrm>
            <a:off x="5366236" y="6233258"/>
            <a:ext cx="551100" cy="36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fld id="{00000000-1234-1234-1234-123412341234}" type="slidenum">
              <a:rPr lang="en-US"/>
              <a:t>‹#›</a:t>
            </a:fld>
            <a:endParaRPr/>
          </a:p>
        </p:txBody>
      </p:sp>
      <p:pic>
        <p:nvPicPr>
          <p:cNvPr id="280" name="Google Shape;280;p26"/>
          <p:cNvPicPr preferRelativeResize="0"/>
          <p:nvPr/>
        </p:nvPicPr>
        <p:blipFill rotWithShape="1">
          <a:blip r:embed="rId3">
            <a:alphaModFix/>
          </a:blip>
          <a:srcRect b="0" l="0" r="0" t="0"/>
          <a:stretch/>
        </p:blipFill>
        <p:spPr>
          <a:xfrm>
            <a:off x="101925" y="1109300"/>
            <a:ext cx="3731876" cy="3939975"/>
          </a:xfrm>
          <a:prstGeom prst="rect">
            <a:avLst/>
          </a:prstGeom>
          <a:noFill/>
          <a:ln cap="flat" cmpd="sng" w="9525">
            <a:solidFill>
              <a:srgbClr val="000000"/>
            </a:solidFill>
            <a:prstDash val="solid"/>
            <a:round/>
            <a:headEnd len="sm" w="sm" type="none"/>
            <a:tailEnd len="sm" w="sm" type="none"/>
          </a:ln>
        </p:spPr>
      </p:pic>
      <p:sp>
        <p:nvSpPr>
          <p:cNvPr id="281" name="Google Shape;281;p26"/>
          <p:cNvSpPr txBox="1"/>
          <p:nvPr/>
        </p:nvSpPr>
        <p:spPr>
          <a:xfrm>
            <a:off x="272103" y="5161925"/>
            <a:ext cx="32391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Source Sans Pro"/>
                <a:ea typeface="Source Sans Pro"/>
                <a:cs typeface="Source Sans Pro"/>
                <a:sym typeface="Source Sans Pro"/>
              </a:rPr>
              <a:t>File Integrity Monitoring</a:t>
            </a:r>
            <a:endParaRPr b="1" i="0" sz="1400" u="none" cap="none" strike="noStrike">
              <a:solidFill>
                <a:srgbClr val="000000"/>
              </a:solidFill>
              <a:latin typeface="Source Sans Pro"/>
              <a:ea typeface="Source Sans Pro"/>
              <a:cs typeface="Source Sans Pro"/>
              <a:sym typeface="Source Sans Pro"/>
            </a:endParaRPr>
          </a:p>
        </p:txBody>
      </p:sp>
      <p:pic>
        <p:nvPicPr>
          <p:cNvPr id="282" name="Google Shape;282;p26"/>
          <p:cNvPicPr preferRelativeResize="0"/>
          <p:nvPr/>
        </p:nvPicPr>
        <p:blipFill rotWithShape="1">
          <a:blip r:embed="rId4">
            <a:alphaModFix/>
          </a:blip>
          <a:srcRect b="0" l="0" r="0" t="0"/>
          <a:stretch/>
        </p:blipFill>
        <p:spPr>
          <a:xfrm>
            <a:off x="4013804" y="1109299"/>
            <a:ext cx="3829433" cy="3939974"/>
          </a:xfrm>
          <a:prstGeom prst="rect">
            <a:avLst/>
          </a:prstGeom>
          <a:noFill/>
          <a:ln cap="flat" cmpd="sng" w="9525">
            <a:solidFill>
              <a:srgbClr val="000000"/>
            </a:solidFill>
            <a:prstDash val="solid"/>
            <a:round/>
            <a:headEnd len="sm" w="sm" type="none"/>
            <a:tailEnd len="sm" w="sm" type="none"/>
          </a:ln>
        </p:spPr>
      </p:pic>
      <p:pic>
        <p:nvPicPr>
          <p:cNvPr id="283" name="Google Shape;283;p26"/>
          <p:cNvPicPr preferRelativeResize="0"/>
          <p:nvPr/>
        </p:nvPicPr>
        <p:blipFill rotWithShape="1">
          <a:blip r:embed="rId5">
            <a:alphaModFix/>
          </a:blip>
          <a:srcRect b="0" l="0" r="0" t="0"/>
          <a:stretch/>
        </p:blipFill>
        <p:spPr>
          <a:xfrm>
            <a:off x="7935450" y="1098310"/>
            <a:ext cx="4007025" cy="3980249"/>
          </a:xfrm>
          <a:prstGeom prst="rect">
            <a:avLst/>
          </a:prstGeom>
          <a:noFill/>
          <a:ln cap="flat" cmpd="sng" w="9525">
            <a:solidFill>
              <a:srgbClr val="000000"/>
            </a:solidFill>
            <a:prstDash val="solid"/>
            <a:round/>
            <a:headEnd len="sm" w="sm" type="none"/>
            <a:tailEnd len="sm" w="sm" type="none"/>
          </a:ln>
        </p:spPr>
      </p:pic>
      <p:sp>
        <p:nvSpPr>
          <p:cNvPr id="284" name="Google Shape;284;p26"/>
          <p:cNvSpPr txBox="1"/>
          <p:nvPr/>
        </p:nvSpPr>
        <p:spPr>
          <a:xfrm>
            <a:off x="7954496" y="5142882"/>
            <a:ext cx="38931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Source Sans Pro"/>
                <a:ea typeface="Source Sans Pro"/>
                <a:cs typeface="Source Sans Pro"/>
                <a:sym typeface="Source Sans Pro"/>
              </a:rPr>
              <a:t>Malware Detection Capabilities</a:t>
            </a:r>
            <a:endParaRPr b="0" i="0" sz="1400" u="none" cap="none" strike="noStrike">
              <a:solidFill>
                <a:srgbClr val="000000"/>
              </a:solidFill>
              <a:latin typeface="Arial"/>
              <a:ea typeface="Arial"/>
              <a:cs typeface="Arial"/>
              <a:sym typeface="Arial"/>
            </a:endParaRPr>
          </a:p>
        </p:txBody>
      </p:sp>
      <p:sp>
        <p:nvSpPr>
          <p:cNvPr id="285" name="Google Shape;285;p26"/>
          <p:cNvSpPr txBox="1"/>
          <p:nvPr/>
        </p:nvSpPr>
        <p:spPr>
          <a:xfrm>
            <a:off x="4220003" y="5149384"/>
            <a:ext cx="32391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Source Sans Pro"/>
                <a:ea typeface="Source Sans Pro"/>
                <a:cs typeface="Source Sans Pro"/>
                <a:sym typeface="Source Sans Pro"/>
              </a:rPr>
              <a:t>Vulnerability Scanning</a:t>
            </a:r>
            <a:endParaRPr b="1" i="0" sz="1400" u="none" cap="none" strike="noStrike">
              <a:solidFill>
                <a:srgbClr val="000000"/>
              </a:solidFill>
              <a:latin typeface="Source Sans Pro"/>
              <a:ea typeface="Source Sans Pro"/>
              <a:cs typeface="Source Sans Pro"/>
              <a:sym typeface="Source Sans Pro"/>
            </a:endParaRPr>
          </a:p>
        </p:txBody>
      </p:sp>
      <p:sp>
        <p:nvSpPr>
          <p:cNvPr id="286" name="Google Shape;286;p26"/>
          <p:cNvSpPr/>
          <p:nvPr/>
        </p:nvSpPr>
        <p:spPr>
          <a:xfrm>
            <a:off x="1101225" y="2813175"/>
            <a:ext cx="1505700" cy="751500"/>
          </a:xfrm>
          <a:prstGeom prst="wedgeRoundRectCallout">
            <a:avLst>
              <a:gd fmla="val -20833" name="adj1"/>
              <a:gd fmla="val 62500" name="adj2"/>
              <a:gd fmla="val 0" name="adj3"/>
            </a:avLst>
          </a:prstGeom>
          <a:noFill/>
          <a:ln cap="flat" cmpd="sng" w="9525">
            <a:solidFill>
              <a:srgbClr val="E65E1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FF0000"/>
                </a:solidFill>
                <a:latin typeface="Arial"/>
                <a:ea typeface="Arial"/>
                <a:cs typeface="Arial"/>
                <a:sym typeface="Arial"/>
              </a:rPr>
              <a:t>File integrity temparing alert </a:t>
            </a:r>
            <a:endParaRPr b="1" i="0" sz="1400" u="none" cap="none" strike="noStrike">
              <a:solidFill>
                <a:srgbClr val="FF0000"/>
              </a:solidFill>
              <a:latin typeface="Arial"/>
              <a:ea typeface="Arial"/>
              <a:cs typeface="Arial"/>
              <a:sym typeface="Arial"/>
            </a:endParaRPr>
          </a:p>
        </p:txBody>
      </p:sp>
      <p:sp>
        <p:nvSpPr>
          <p:cNvPr id="287" name="Google Shape;287;p26"/>
          <p:cNvSpPr/>
          <p:nvPr/>
        </p:nvSpPr>
        <p:spPr>
          <a:xfrm>
            <a:off x="9078050" y="1189150"/>
            <a:ext cx="1505700" cy="690300"/>
          </a:xfrm>
          <a:prstGeom prst="wedgeEllipseCallout">
            <a:avLst>
              <a:gd fmla="val -20833" name="adj1"/>
              <a:gd fmla="val 62500" name="adj2"/>
            </a:avLst>
          </a:prstGeom>
          <a:noFill/>
          <a:ln cap="flat" cmpd="sng" w="9525">
            <a:solidFill>
              <a:srgbClr val="E65E1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0000"/>
                </a:solidFill>
                <a:latin typeface="Arial"/>
                <a:ea typeface="Arial"/>
                <a:cs typeface="Arial"/>
                <a:sym typeface="Arial"/>
              </a:rPr>
              <a:t>Malware Hash Value </a:t>
            </a:r>
            <a:endParaRPr b="1" i="0" sz="1400" u="none" cap="none" strike="noStrike">
              <a:solidFill>
                <a:srgbClr val="FF0000"/>
              </a:solidFill>
              <a:latin typeface="Arial"/>
              <a:ea typeface="Arial"/>
              <a:cs typeface="Arial"/>
              <a:sym typeface="Arial"/>
            </a:endParaRPr>
          </a:p>
        </p:txBody>
      </p:sp>
      <p:sp>
        <p:nvSpPr>
          <p:cNvPr id="288" name="Google Shape;288;p26"/>
          <p:cNvSpPr/>
          <p:nvPr/>
        </p:nvSpPr>
        <p:spPr>
          <a:xfrm flipH="1">
            <a:off x="5017500" y="2011250"/>
            <a:ext cx="1325400" cy="690300"/>
          </a:xfrm>
          <a:prstGeom prst="wedgeEllipseCallout">
            <a:avLst>
              <a:gd fmla="val -20833" name="adj1"/>
              <a:gd fmla="val 62500" name="adj2"/>
            </a:avLst>
          </a:prstGeom>
          <a:noFill/>
          <a:ln cap="flat" cmpd="sng" w="9525">
            <a:solidFill>
              <a:srgbClr val="E65E1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0000"/>
                </a:solidFill>
                <a:latin typeface="Arial"/>
                <a:ea typeface="Arial"/>
                <a:cs typeface="Arial"/>
                <a:sym typeface="Arial"/>
              </a:rPr>
              <a:t>CVE ID</a:t>
            </a:r>
            <a:endParaRPr b="1" i="0" sz="1000" u="none" cap="none" strike="noStrike">
              <a:solidFill>
                <a:srgbClr val="FF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0000"/>
                </a:solidFill>
                <a:latin typeface="Arial"/>
                <a:ea typeface="Arial"/>
                <a:cs typeface="Arial"/>
                <a:sym typeface="Arial"/>
              </a:rPr>
              <a:t>for Vulnarivites</a:t>
            </a:r>
            <a:endParaRPr b="1" i="0" sz="1000" u="none" cap="none" strike="noStrike">
              <a:solidFill>
                <a:srgbClr val="FF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7"/>
          <p:cNvSpPr txBox="1"/>
          <p:nvPr>
            <p:ph type="title"/>
          </p:nvPr>
        </p:nvSpPr>
        <p:spPr>
          <a:xfrm>
            <a:off x="762000" y="92565"/>
            <a:ext cx="10515600" cy="7515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100"/>
              <a:buFont typeface="Arial"/>
              <a:buNone/>
            </a:pPr>
            <a:r>
              <a:rPr b="1" lang="en-US" sz="3000"/>
              <a:t>Capabilities</a:t>
            </a:r>
            <a:endParaRPr b="1" sz="3000"/>
          </a:p>
        </p:txBody>
      </p:sp>
      <p:sp>
        <p:nvSpPr>
          <p:cNvPr id="294" name="Google Shape;294;p27"/>
          <p:cNvSpPr txBox="1"/>
          <p:nvPr>
            <p:ph idx="12" type="sldNum"/>
          </p:nvPr>
        </p:nvSpPr>
        <p:spPr>
          <a:xfrm>
            <a:off x="5366236" y="6233258"/>
            <a:ext cx="551100" cy="36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fld id="{00000000-1234-1234-1234-123412341234}" type="slidenum">
              <a:rPr lang="en-US"/>
              <a:t>‹#›</a:t>
            </a:fld>
            <a:endParaRPr/>
          </a:p>
        </p:txBody>
      </p:sp>
      <p:pic>
        <p:nvPicPr>
          <p:cNvPr id="295" name="Google Shape;295;p27"/>
          <p:cNvPicPr preferRelativeResize="0"/>
          <p:nvPr/>
        </p:nvPicPr>
        <p:blipFill rotWithShape="1">
          <a:blip r:embed="rId3">
            <a:alphaModFix/>
          </a:blip>
          <a:srcRect b="0" l="0" r="0" t="0"/>
          <a:stretch/>
        </p:blipFill>
        <p:spPr>
          <a:xfrm>
            <a:off x="101500" y="1306314"/>
            <a:ext cx="3816316" cy="3827170"/>
          </a:xfrm>
          <a:prstGeom prst="rect">
            <a:avLst/>
          </a:prstGeom>
          <a:noFill/>
          <a:ln cap="flat" cmpd="sng" w="9525">
            <a:solidFill>
              <a:srgbClr val="000000"/>
            </a:solidFill>
            <a:prstDash val="solid"/>
            <a:round/>
            <a:headEnd len="sm" w="sm" type="none"/>
            <a:tailEnd len="sm" w="sm" type="none"/>
          </a:ln>
        </p:spPr>
      </p:pic>
      <p:pic>
        <p:nvPicPr>
          <p:cNvPr id="296" name="Google Shape;296;p27"/>
          <p:cNvPicPr preferRelativeResize="0"/>
          <p:nvPr/>
        </p:nvPicPr>
        <p:blipFill rotWithShape="1">
          <a:blip r:embed="rId4">
            <a:alphaModFix/>
          </a:blip>
          <a:srcRect b="0" l="0" r="0" t="0"/>
          <a:stretch/>
        </p:blipFill>
        <p:spPr>
          <a:xfrm>
            <a:off x="4079979" y="1291103"/>
            <a:ext cx="3987908" cy="3827173"/>
          </a:xfrm>
          <a:prstGeom prst="rect">
            <a:avLst/>
          </a:prstGeom>
          <a:noFill/>
          <a:ln cap="flat" cmpd="sng" w="9525">
            <a:solidFill>
              <a:srgbClr val="000000"/>
            </a:solidFill>
            <a:prstDash val="solid"/>
            <a:round/>
            <a:headEnd len="sm" w="sm" type="none"/>
            <a:tailEnd len="sm" w="sm" type="none"/>
          </a:ln>
        </p:spPr>
      </p:pic>
      <p:pic>
        <p:nvPicPr>
          <p:cNvPr id="297" name="Google Shape;297;p27"/>
          <p:cNvPicPr preferRelativeResize="0"/>
          <p:nvPr/>
        </p:nvPicPr>
        <p:blipFill rotWithShape="1">
          <a:blip r:embed="rId5">
            <a:alphaModFix/>
          </a:blip>
          <a:srcRect b="0" l="0" r="0" t="0"/>
          <a:stretch/>
        </p:blipFill>
        <p:spPr>
          <a:xfrm>
            <a:off x="8206433" y="1303764"/>
            <a:ext cx="3816315" cy="3827173"/>
          </a:xfrm>
          <a:prstGeom prst="rect">
            <a:avLst/>
          </a:prstGeom>
          <a:noFill/>
          <a:ln cap="flat" cmpd="sng" w="9525">
            <a:solidFill>
              <a:srgbClr val="000000"/>
            </a:solidFill>
            <a:prstDash val="solid"/>
            <a:round/>
            <a:headEnd len="sm" w="sm" type="none"/>
            <a:tailEnd len="sm" w="sm" type="none"/>
          </a:ln>
        </p:spPr>
      </p:pic>
      <p:sp>
        <p:nvSpPr>
          <p:cNvPr id="298" name="Google Shape;298;p27"/>
          <p:cNvSpPr txBox="1"/>
          <p:nvPr/>
        </p:nvSpPr>
        <p:spPr>
          <a:xfrm>
            <a:off x="659836" y="5146155"/>
            <a:ext cx="2471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Source Sans Pro"/>
                <a:ea typeface="Source Sans Pro"/>
                <a:cs typeface="Source Sans Pro"/>
                <a:sym typeface="Source Sans Pro"/>
              </a:rPr>
              <a:t>Hardware Inventory</a:t>
            </a:r>
            <a:endParaRPr b="1" i="0" sz="1400" u="none" cap="none" strike="noStrike">
              <a:solidFill>
                <a:srgbClr val="000000"/>
              </a:solidFill>
              <a:latin typeface="Source Sans Pro"/>
              <a:ea typeface="Source Sans Pro"/>
              <a:cs typeface="Source Sans Pro"/>
              <a:sym typeface="Source Sans Pro"/>
            </a:endParaRPr>
          </a:p>
        </p:txBody>
      </p:sp>
      <p:sp>
        <p:nvSpPr>
          <p:cNvPr id="299" name="Google Shape;299;p27"/>
          <p:cNvSpPr txBox="1"/>
          <p:nvPr/>
        </p:nvSpPr>
        <p:spPr>
          <a:xfrm>
            <a:off x="4605229" y="5172126"/>
            <a:ext cx="3312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Source Sans Pro"/>
                <a:ea typeface="Source Sans Pro"/>
                <a:cs typeface="Source Sans Pro"/>
                <a:sym typeface="Source Sans Pro"/>
              </a:rPr>
              <a:t>Global Blacklist Capabilities</a:t>
            </a:r>
            <a:endParaRPr b="1" i="0" sz="1400" u="none" cap="none" strike="noStrike">
              <a:solidFill>
                <a:srgbClr val="000000"/>
              </a:solidFill>
              <a:latin typeface="Source Sans Pro"/>
              <a:ea typeface="Source Sans Pro"/>
              <a:cs typeface="Source Sans Pro"/>
              <a:sym typeface="Source Sans Pro"/>
            </a:endParaRPr>
          </a:p>
        </p:txBody>
      </p:sp>
      <p:sp>
        <p:nvSpPr>
          <p:cNvPr id="300" name="Google Shape;300;p27"/>
          <p:cNvSpPr txBox="1"/>
          <p:nvPr/>
        </p:nvSpPr>
        <p:spPr>
          <a:xfrm>
            <a:off x="8369297" y="5146160"/>
            <a:ext cx="33123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Source Sans Pro"/>
                <a:ea typeface="Source Sans Pro"/>
                <a:cs typeface="Source Sans Pro"/>
                <a:sym typeface="Source Sans Pro"/>
              </a:rPr>
              <a:t>Shell Shock</a:t>
            </a:r>
            <a:endParaRPr b="1" i="0" sz="1400" u="none" cap="none" strike="noStrike">
              <a:solidFill>
                <a:srgbClr val="000000"/>
              </a:solidFill>
              <a:latin typeface="Source Sans Pro"/>
              <a:ea typeface="Source Sans Pro"/>
              <a:cs typeface="Source Sans Pro"/>
              <a:sym typeface="Source Sans Pro"/>
            </a:endParaRPr>
          </a:p>
        </p:txBody>
      </p:sp>
      <p:sp>
        <p:nvSpPr>
          <p:cNvPr id="301" name="Google Shape;301;p27"/>
          <p:cNvSpPr/>
          <p:nvPr/>
        </p:nvSpPr>
        <p:spPr>
          <a:xfrm>
            <a:off x="8440625" y="3174750"/>
            <a:ext cx="1242000" cy="560400"/>
          </a:xfrm>
          <a:prstGeom prst="wedgeEllipseCallout">
            <a:avLst>
              <a:gd fmla="val -20833" name="adj1"/>
              <a:gd fmla="val 62500" name="adj2"/>
            </a:avLst>
          </a:prstGeom>
          <a:noFill/>
          <a:ln cap="flat" cmpd="sng" w="9525">
            <a:solidFill>
              <a:schemeClr val="dk2"/>
            </a:solidFill>
            <a:prstDash val="solid"/>
            <a:round/>
            <a:headEnd len="sm" w="sm" type="none"/>
            <a:tailEnd len="sm" w="sm" type="none"/>
          </a:ln>
        </p:spPr>
        <p:txBody>
          <a:bodyPr anchorCtr="0" anchor="ctr" bIns="91425" lIns="114300"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FF0000"/>
                </a:solidFill>
                <a:latin typeface="Arial"/>
                <a:ea typeface="Arial"/>
                <a:cs typeface="Arial"/>
                <a:sym typeface="Arial"/>
              </a:rPr>
              <a:t>Shell Shock Attack mitigation</a:t>
            </a:r>
            <a:endParaRPr b="0" i="0" sz="1000" u="none" cap="none" strike="noStrike">
              <a:solidFill>
                <a:srgbClr val="FF0000"/>
              </a:solidFill>
              <a:latin typeface="Arial"/>
              <a:ea typeface="Arial"/>
              <a:cs typeface="Arial"/>
              <a:sym typeface="Arial"/>
            </a:endParaRPr>
          </a:p>
        </p:txBody>
      </p:sp>
      <p:sp>
        <p:nvSpPr>
          <p:cNvPr id="302" name="Google Shape;302;p27"/>
          <p:cNvSpPr/>
          <p:nvPr/>
        </p:nvSpPr>
        <p:spPr>
          <a:xfrm>
            <a:off x="4890725" y="1680050"/>
            <a:ext cx="1242000" cy="560400"/>
          </a:xfrm>
          <a:prstGeom prst="wedgeEllipseCallout">
            <a:avLst>
              <a:gd fmla="val -20833" name="adj1"/>
              <a:gd fmla="val 62500" name="adj2"/>
            </a:avLst>
          </a:prstGeom>
          <a:noFill/>
          <a:ln cap="flat" cmpd="sng" w="9525">
            <a:solidFill>
              <a:schemeClr val="dk2"/>
            </a:solidFill>
            <a:prstDash val="solid"/>
            <a:round/>
            <a:headEnd len="sm" w="sm" type="none"/>
            <a:tailEnd len="sm" w="sm" type="none"/>
          </a:ln>
        </p:spPr>
        <p:txBody>
          <a:bodyPr anchorCtr="0" anchor="ctr" bIns="91425" lIns="114300"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FF0000"/>
                </a:solidFill>
                <a:latin typeface="Arial"/>
                <a:ea typeface="Arial"/>
                <a:cs typeface="Arial"/>
                <a:sym typeface="Arial"/>
              </a:rPr>
              <a:t>Globally Blacklisted IP</a:t>
            </a:r>
            <a:endParaRPr b="0" i="0" sz="1000" u="none" cap="none" strike="noStrike">
              <a:solidFill>
                <a:srgbClr val="FF0000"/>
              </a:solidFill>
              <a:latin typeface="Arial"/>
              <a:ea typeface="Arial"/>
              <a:cs typeface="Arial"/>
              <a:sym typeface="Arial"/>
            </a:endParaRPr>
          </a:p>
        </p:txBody>
      </p:sp>
      <p:sp>
        <p:nvSpPr>
          <p:cNvPr id="303" name="Google Shape;303;p27"/>
          <p:cNvSpPr/>
          <p:nvPr/>
        </p:nvSpPr>
        <p:spPr>
          <a:xfrm>
            <a:off x="362700" y="2924488"/>
            <a:ext cx="1242000" cy="560400"/>
          </a:xfrm>
          <a:prstGeom prst="wedgeEllipseCallout">
            <a:avLst>
              <a:gd fmla="val -20833" name="adj1"/>
              <a:gd fmla="val 62500" name="adj2"/>
            </a:avLst>
          </a:prstGeom>
          <a:noFill/>
          <a:ln cap="flat" cmpd="sng" w="9525">
            <a:solidFill>
              <a:schemeClr val="dk2"/>
            </a:solidFill>
            <a:prstDash val="solid"/>
            <a:round/>
            <a:headEnd len="sm" w="sm" type="none"/>
            <a:tailEnd len="sm" w="sm" type="none"/>
          </a:ln>
        </p:spPr>
        <p:txBody>
          <a:bodyPr anchorCtr="0" anchor="ctr" bIns="91425" lIns="114300"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FF0000"/>
                </a:solidFill>
                <a:latin typeface="Arial"/>
                <a:ea typeface="Arial"/>
                <a:cs typeface="Arial"/>
                <a:sym typeface="Arial"/>
              </a:rPr>
              <a:t>Hardware Inventory</a:t>
            </a:r>
            <a:endParaRPr b="0" i="0" sz="1000" u="none" cap="none" strike="noStrike">
              <a:solidFill>
                <a:srgbClr val="FF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8"/>
          <p:cNvSpPr txBox="1"/>
          <p:nvPr>
            <p:ph type="title"/>
          </p:nvPr>
        </p:nvSpPr>
        <p:spPr>
          <a:xfrm>
            <a:off x="762000" y="92565"/>
            <a:ext cx="10515600" cy="7515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100"/>
              <a:buFont typeface="Arial"/>
              <a:buNone/>
            </a:pPr>
            <a:r>
              <a:rPr b="1" lang="en-US" sz="3000"/>
              <a:t>Capabilities</a:t>
            </a:r>
            <a:endParaRPr b="1" sz="3000"/>
          </a:p>
        </p:txBody>
      </p:sp>
      <p:sp>
        <p:nvSpPr>
          <p:cNvPr id="309" name="Google Shape;309;p28"/>
          <p:cNvSpPr txBox="1"/>
          <p:nvPr>
            <p:ph idx="12" type="sldNum"/>
          </p:nvPr>
        </p:nvSpPr>
        <p:spPr>
          <a:xfrm>
            <a:off x="5366236" y="6233258"/>
            <a:ext cx="551100" cy="36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fld id="{00000000-1234-1234-1234-123412341234}" type="slidenum">
              <a:rPr lang="en-US"/>
              <a:t>‹#›</a:t>
            </a:fld>
            <a:endParaRPr/>
          </a:p>
        </p:txBody>
      </p:sp>
      <p:pic>
        <p:nvPicPr>
          <p:cNvPr id="310" name="Google Shape;310;p28"/>
          <p:cNvPicPr preferRelativeResize="0"/>
          <p:nvPr/>
        </p:nvPicPr>
        <p:blipFill rotWithShape="1">
          <a:blip r:embed="rId3">
            <a:alphaModFix/>
          </a:blip>
          <a:srcRect b="0" l="0" r="0" t="0"/>
          <a:stretch/>
        </p:blipFill>
        <p:spPr>
          <a:xfrm>
            <a:off x="152400" y="996465"/>
            <a:ext cx="11887198" cy="4854096"/>
          </a:xfrm>
          <a:prstGeom prst="rect">
            <a:avLst/>
          </a:prstGeom>
          <a:noFill/>
          <a:ln>
            <a:noFill/>
          </a:ln>
        </p:spPr>
      </p:pic>
      <p:sp>
        <p:nvSpPr>
          <p:cNvPr id="311" name="Google Shape;311;p28"/>
          <p:cNvSpPr txBox="1"/>
          <p:nvPr/>
        </p:nvSpPr>
        <p:spPr>
          <a:xfrm>
            <a:off x="4451100" y="970088"/>
            <a:ext cx="38577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1" i="0" lang="en-US" sz="2600" u="none" cap="none" strike="noStrike">
                <a:solidFill>
                  <a:schemeClr val="dk1"/>
                </a:solidFill>
                <a:latin typeface="Calibri"/>
                <a:ea typeface="Calibri"/>
                <a:cs typeface="Calibri"/>
                <a:sym typeface="Calibri"/>
              </a:rPr>
              <a:t>Security Event</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29"/>
          <p:cNvSpPr txBox="1"/>
          <p:nvPr>
            <p:ph type="title"/>
          </p:nvPr>
        </p:nvSpPr>
        <p:spPr>
          <a:xfrm>
            <a:off x="762000" y="92565"/>
            <a:ext cx="10515600" cy="7515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100"/>
              <a:buFont typeface="Arial"/>
              <a:buNone/>
            </a:pPr>
            <a:r>
              <a:rPr b="1" lang="en-US" sz="3000"/>
              <a:t>Capabilities</a:t>
            </a:r>
            <a:endParaRPr b="1" sz="3000"/>
          </a:p>
        </p:txBody>
      </p:sp>
      <p:sp>
        <p:nvSpPr>
          <p:cNvPr id="317" name="Google Shape;317;p29"/>
          <p:cNvSpPr txBox="1"/>
          <p:nvPr>
            <p:ph idx="12" type="sldNum"/>
          </p:nvPr>
        </p:nvSpPr>
        <p:spPr>
          <a:xfrm>
            <a:off x="5366236" y="6233258"/>
            <a:ext cx="551100" cy="36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fld id="{00000000-1234-1234-1234-123412341234}" type="slidenum">
              <a:rPr lang="en-US"/>
              <a:t>‹#›</a:t>
            </a:fld>
            <a:endParaRPr/>
          </a:p>
        </p:txBody>
      </p:sp>
      <p:pic>
        <p:nvPicPr>
          <p:cNvPr id="318" name="Google Shape;318;p29"/>
          <p:cNvPicPr preferRelativeResize="0"/>
          <p:nvPr/>
        </p:nvPicPr>
        <p:blipFill rotWithShape="1">
          <a:blip r:embed="rId3">
            <a:alphaModFix/>
          </a:blip>
          <a:srcRect b="0" l="0" r="0" t="0"/>
          <a:stretch/>
        </p:blipFill>
        <p:spPr>
          <a:xfrm>
            <a:off x="152400" y="956171"/>
            <a:ext cx="11887200" cy="4892300"/>
          </a:xfrm>
          <a:prstGeom prst="rect">
            <a:avLst/>
          </a:prstGeom>
          <a:noFill/>
          <a:ln>
            <a:noFill/>
          </a:ln>
        </p:spPr>
      </p:pic>
      <p:sp>
        <p:nvSpPr>
          <p:cNvPr id="319" name="Google Shape;319;p29"/>
          <p:cNvSpPr txBox="1"/>
          <p:nvPr/>
        </p:nvSpPr>
        <p:spPr>
          <a:xfrm>
            <a:off x="3747725" y="979600"/>
            <a:ext cx="46269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System Inventory</a:t>
            </a:r>
            <a:endParaRPr b="1" i="0" sz="2600" u="none" cap="none" strike="noStrike">
              <a:solidFill>
                <a:srgbClr val="00000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2"/>
          <p:cNvSpPr txBox="1"/>
          <p:nvPr>
            <p:ph idx="12" type="sldNum"/>
          </p:nvPr>
        </p:nvSpPr>
        <p:spPr>
          <a:xfrm>
            <a:off x="5366236" y="6233258"/>
            <a:ext cx="550985" cy="3651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fld id="{00000000-1234-1234-1234-123412341234}" type="slidenum">
              <a:rPr lang="en-US"/>
              <a:t>‹#›</a:t>
            </a:fld>
            <a:endParaRPr/>
          </a:p>
        </p:txBody>
      </p:sp>
      <p:sp>
        <p:nvSpPr>
          <p:cNvPr id="72" name="Google Shape;72;p12"/>
          <p:cNvSpPr txBox="1"/>
          <p:nvPr/>
        </p:nvSpPr>
        <p:spPr>
          <a:xfrm>
            <a:off x="1276690" y="1374400"/>
            <a:ext cx="5931900" cy="4617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15000"/>
              </a:lnSpc>
              <a:spcBef>
                <a:spcPts val="0"/>
              </a:spcBef>
              <a:spcAft>
                <a:spcPts val="0"/>
              </a:spcAft>
              <a:buClr>
                <a:srgbClr val="000000"/>
              </a:buClr>
              <a:buSzPts val="1800"/>
              <a:buFont typeface="Arial"/>
              <a:buChar char="➢"/>
            </a:pPr>
            <a:r>
              <a:rPr b="1" lang="en-US" sz="1800"/>
              <a:t> Introduction</a:t>
            </a:r>
            <a:endParaRPr b="1" i="0" sz="1800" u="none" cap="none" strike="noStrike">
              <a:solidFill>
                <a:srgbClr val="000000"/>
              </a:solidFill>
              <a:latin typeface="Arial"/>
              <a:ea typeface="Arial"/>
              <a:cs typeface="Arial"/>
              <a:sym typeface="Arial"/>
            </a:endParaRPr>
          </a:p>
        </p:txBody>
      </p:sp>
      <p:sp>
        <p:nvSpPr>
          <p:cNvPr id="73" name="Google Shape;73;p12"/>
          <p:cNvSpPr txBox="1"/>
          <p:nvPr/>
        </p:nvSpPr>
        <p:spPr>
          <a:xfrm>
            <a:off x="1276690" y="1864442"/>
            <a:ext cx="4656300" cy="4617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15000"/>
              </a:lnSpc>
              <a:spcBef>
                <a:spcPts val="0"/>
              </a:spcBef>
              <a:spcAft>
                <a:spcPts val="0"/>
              </a:spcAft>
              <a:buClr>
                <a:srgbClr val="000000"/>
              </a:buClr>
              <a:buSzPts val="1800"/>
              <a:buFont typeface="Arial"/>
              <a:buChar char="➢"/>
            </a:pPr>
            <a:r>
              <a:rPr b="1" i="0" lang="en-US" sz="1800" u="none" cap="none" strike="noStrike">
                <a:solidFill>
                  <a:srgbClr val="000000"/>
                </a:solidFill>
                <a:latin typeface="Arial"/>
                <a:ea typeface="Arial"/>
                <a:cs typeface="Arial"/>
                <a:sym typeface="Arial"/>
              </a:rPr>
              <a:t> </a:t>
            </a:r>
            <a:r>
              <a:rPr b="1" lang="en-US" sz="1800"/>
              <a:t>How </a:t>
            </a:r>
            <a:r>
              <a:rPr b="1" i="0" lang="en-US" sz="1800" u="none" cap="none" strike="noStrike">
                <a:solidFill>
                  <a:srgbClr val="000000"/>
                </a:solidFill>
                <a:latin typeface="Arial"/>
                <a:ea typeface="Arial"/>
                <a:cs typeface="Arial"/>
                <a:sym typeface="Arial"/>
              </a:rPr>
              <a:t>did we get this idea?</a:t>
            </a:r>
            <a:endParaRPr b="0" i="0" sz="1800" u="none" cap="none" strike="noStrike">
              <a:solidFill>
                <a:srgbClr val="000000"/>
              </a:solidFill>
              <a:latin typeface="Arial"/>
              <a:ea typeface="Arial"/>
              <a:cs typeface="Arial"/>
              <a:sym typeface="Arial"/>
            </a:endParaRPr>
          </a:p>
        </p:txBody>
      </p:sp>
      <p:sp>
        <p:nvSpPr>
          <p:cNvPr id="74" name="Google Shape;74;p12"/>
          <p:cNvSpPr txBox="1"/>
          <p:nvPr/>
        </p:nvSpPr>
        <p:spPr>
          <a:xfrm>
            <a:off x="1265700" y="2396747"/>
            <a:ext cx="4992300" cy="4617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15000"/>
              </a:lnSpc>
              <a:spcBef>
                <a:spcPts val="0"/>
              </a:spcBef>
              <a:spcAft>
                <a:spcPts val="0"/>
              </a:spcAft>
              <a:buClr>
                <a:srgbClr val="000000"/>
              </a:buClr>
              <a:buSzPts val="1800"/>
              <a:buFont typeface="Arial"/>
              <a:buChar char="➢"/>
            </a:pPr>
            <a:r>
              <a:rPr b="1" i="0" lang="en-US" sz="1800" u="none" cap="none" strike="noStrike">
                <a:solidFill>
                  <a:srgbClr val="000000"/>
                </a:solidFill>
                <a:latin typeface="Arial"/>
                <a:ea typeface="Arial"/>
                <a:cs typeface="Arial"/>
                <a:sym typeface="Arial"/>
              </a:rPr>
              <a:t> What tools are </a:t>
            </a:r>
            <a:r>
              <a:rPr b="1" lang="en-US" sz="1800"/>
              <a:t>used</a:t>
            </a:r>
            <a:r>
              <a:rPr b="1" i="0" lang="en-US" sz="1800" u="none" cap="none" strike="noStrike">
                <a:solidFill>
                  <a:srgbClr val="000000"/>
                </a:solidFill>
                <a:latin typeface="Arial"/>
                <a:ea typeface="Arial"/>
                <a:cs typeface="Arial"/>
                <a:sym typeface="Arial"/>
              </a:rPr>
              <a:t> for this system?</a:t>
            </a:r>
            <a:endParaRPr b="1" i="0" sz="1800" u="none" cap="none" strike="noStrike">
              <a:solidFill>
                <a:srgbClr val="000000"/>
              </a:solidFill>
              <a:latin typeface="Arial"/>
              <a:ea typeface="Arial"/>
              <a:cs typeface="Arial"/>
              <a:sym typeface="Arial"/>
            </a:endParaRPr>
          </a:p>
        </p:txBody>
      </p:sp>
      <p:sp>
        <p:nvSpPr>
          <p:cNvPr id="75" name="Google Shape;75;p12"/>
          <p:cNvSpPr txBox="1"/>
          <p:nvPr/>
        </p:nvSpPr>
        <p:spPr>
          <a:xfrm>
            <a:off x="1265700" y="3727335"/>
            <a:ext cx="5269800" cy="4617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15000"/>
              </a:lnSpc>
              <a:spcBef>
                <a:spcPts val="0"/>
              </a:spcBef>
              <a:spcAft>
                <a:spcPts val="0"/>
              </a:spcAft>
              <a:buClr>
                <a:srgbClr val="000000"/>
              </a:buClr>
              <a:buSzPts val="1800"/>
              <a:buFont typeface="Arial"/>
              <a:buChar char="➢"/>
            </a:pPr>
            <a:r>
              <a:rPr b="1" i="0" lang="en-US" sz="1800" u="none" cap="none" strike="noStrike">
                <a:solidFill>
                  <a:srgbClr val="000000"/>
                </a:solidFill>
                <a:latin typeface="Arial"/>
                <a:ea typeface="Arial"/>
                <a:cs typeface="Arial"/>
                <a:sym typeface="Arial"/>
              </a:rPr>
              <a:t> Capabilities of our project.</a:t>
            </a:r>
            <a:endParaRPr b="1" i="0" sz="1800" u="none" cap="none" strike="noStrike">
              <a:solidFill>
                <a:srgbClr val="000000"/>
              </a:solidFill>
              <a:latin typeface="Arial"/>
              <a:ea typeface="Arial"/>
              <a:cs typeface="Arial"/>
              <a:sym typeface="Arial"/>
            </a:endParaRPr>
          </a:p>
        </p:txBody>
      </p:sp>
      <p:sp>
        <p:nvSpPr>
          <p:cNvPr id="76" name="Google Shape;76;p12"/>
          <p:cNvSpPr txBox="1"/>
          <p:nvPr/>
        </p:nvSpPr>
        <p:spPr>
          <a:xfrm>
            <a:off x="1265700" y="2889444"/>
            <a:ext cx="3000000" cy="4617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15000"/>
              </a:lnSpc>
              <a:spcBef>
                <a:spcPts val="0"/>
              </a:spcBef>
              <a:spcAft>
                <a:spcPts val="0"/>
              </a:spcAft>
              <a:buClr>
                <a:srgbClr val="000000"/>
              </a:buClr>
              <a:buSzPts val="1800"/>
              <a:buFont typeface="Arial"/>
              <a:buChar char="➢"/>
            </a:pPr>
            <a:r>
              <a:rPr b="1" i="0" lang="en-US" sz="1800" u="none" cap="none" strike="noStrike">
                <a:solidFill>
                  <a:srgbClr val="000000"/>
                </a:solidFill>
                <a:latin typeface="Arial"/>
                <a:ea typeface="Arial"/>
                <a:cs typeface="Arial"/>
                <a:sym typeface="Arial"/>
              </a:rPr>
              <a:t> Demonstration</a:t>
            </a:r>
            <a:endParaRPr b="0" i="0" sz="1800" u="none" cap="none" strike="noStrike">
              <a:solidFill>
                <a:srgbClr val="000000"/>
              </a:solidFill>
              <a:latin typeface="Arial"/>
              <a:ea typeface="Arial"/>
              <a:cs typeface="Arial"/>
              <a:sym typeface="Arial"/>
            </a:endParaRPr>
          </a:p>
        </p:txBody>
      </p:sp>
      <p:sp>
        <p:nvSpPr>
          <p:cNvPr id="77" name="Google Shape;77;p12"/>
          <p:cNvSpPr txBox="1"/>
          <p:nvPr/>
        </p:nvSpPr>
        <p:spPr>
          <a:xfrm>
            <a:off x="1265700" y="4180443"/>
            <a:ext cx="4320000" cy="4617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15000"/>
              </a:lnSpc>
              <a:spcBef>
                <a:spcPts val="0"/>
              </a:spcBef>
              <a:spcAft>
                <a:spcPts val="0"/>
              </a:spcAft>
              <a:buClr>
                <a:srgbClr val="000000"/>
              </a:buClr>
              <a:buSzPts val="1800"/>
              <a:buFont typeface="Arial"/>
              <a:buChar char="➢"/>
            </a:pPr>
            <a:r>
              <a:rPr b="1" i="0" lang="en-US" sz="1800" u="none" cap="none" strike="noStrike">
                <a:solidFill>
                  <a:srgbClr val="000000"/>
                </a:solidFill>
                <a:latin typeface="Arial"/>
                <a:ea typeface="Arial"/>
                <a:cs typeface="Arial"/>
                <a:sym typeface="Arial"/>
              </a:rPr>
              <a:t> Feature development</a:t>
            </a:r>
            <a:endParaRPr b="0" i="0" sz="1800" u="none" cap="none" strike="noStrike">
              <a:solidFill>
                <a:srgbClr val="000000"/>
              </a:solidFill>
              <a:latin typeface="Arial"/>
              <a:ea typeface="Arial"/>
              <a:cs typeface="Arial"/>
              <a:sym typeface="Arial"/>
            </a:endParaRPr>
          </a:p>
        </p:txBody>
      </p:sp>
      <p:sp>
        <p:nvSpPr>
          <p:cNvPr id="78" name="Google Shape;78;p12"/>
          <p:cNvSpPr txBox="1"/>
          <p:nvPr/>
        </p:nvSpPr>
        <p:spPr>
          <a:xfrm>
            <a:off x="1265700" y="5019125"/>
            <a:ext cx="3000000" cy="4617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15000"/>
              </a:lnSpc>
              <a:spcBef>
                <a:spcPts val="0"/>
              </a:spcBef>
              <a:spcAft>
                <a:spcPts val="0"/>
              </a:spcAft>
              <a:buClr>
                <a:srgbClr val="000000"/>
              </a:buClr>
              <a:buSzPts val="1800"/>
              <a:buFont typeface="Arial"/>
              <a:buChar char="➢"/>
            </a:pPr>
            <a:r>
              <a:rPr b="1" i="0" lang="en-US" sz="1800" u="none" cap="none" strike="noStrike">
                <a:solidFill>
                  <a:srgbClr val="000000"/>
                </a:solidFill>
                <a:latin typeface="Arial"/>
                <a:ea typeface="Arial"/>
                <a:cs typeface="Arial"/>
                <a:sym typeface="Arial"/>
              </a:rPr>
              <a:t> Conclusion </a:t>
            </a:r>
            <a:endParaRPr b="0" i="0" sz="1800" u="none" cap="none" strike="noStrike">
              <a:solidFill>
                <a:srgbClr val="000000"/>
              </a:solidFill>
              <a:latin typeface="Arial"/>
              <a:ea typeface="Arial"/>
              <a:cs typeface="Arial"/>
              <a:sym typeface="Arial"/>
            </a:endParaRPr>
          </a:p>
        </p:txBody>
      </p:sp>
      <p:pic>
        <p:nvPicPr>
          <p:cNvPr id="79" name="Google Shape;79;p12"/>
          <p:cNvPicPr preferRelativeResize="0"/>
          <p:nvPr/>
        </p:nvPicPr>
        <p:blipFill rotWithShape="1">
          <a:blip r:embed="rId4">
            <a:alphaModFix/>
          </a:blip>
          <a:srcRect b="0" l="0" r="0" t="0"/>
          <a:stretch/>
        </p:blipFill>
        <p:spPr>
          <a:xfrm>
            <a:off x="6484325" y="1070475"/>
            <a:ext cx="4835200" cy="4311600"/>
          </a:xfrm>
          <a:prstGeom prst="rect">
            <a:avLst/>
          </a:prstGeom>
          <a:noFill/>
          <a:ln>
            <a:noFill/>
          </a:ln>
        </p:spPr>
      </p:pic>
      <p:sp>
        <p:nvSpPr>
          <p:cNvPr id="80" name="Google Shape;80;p12"/>
          <p:cNvSpPr txBox="1"/>
          <p:nvPr/>
        </p:nvSpPr>
        <p:spPr>
          <a:xfrm>
            <a:off x="762000" y="152400"/>
            <a:ext cx="30000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400"/>
              <a:buFont typeface="Arial"/>
              <a:buNone/>
            </a:pPr>
            <a:r>
              <a:rPr b="1" i="0" lang="en-US" sz="3400" u="none" cap="none" strike="noStrike">
                <a:solidFill>
                  <a:schemeClr val="dk1"/>
                </a:solidFill>
                <a:latin typeface="Calibri"/>
                <a:ea typeface="Calibri"/>
                <a:cs typeface="Calibri"/>
                <a:sym typeface="Calibri"/>
              </a:rPr>
              <a:t>Agenda</a:t>
            </a:r>
            <a:endParaRPr b="0" i="0" sz="3400" u="none" cap="none" strike="noStrike">
              <a:solidFill>
                <a:srgbClr val="000000"/>
              </a:solidFill>
              <a:latin typeface="Arial"/>
              <a:ea typeface="Arial"/>
              <a:cs typeface="Arial"/>
              <a:sym typeface="Arial"/>
            </a:endParaRPr>
          </a:p>
        </p:txBody>
      </p:sp>
      <p:sp>
        <p:nvSpPr>
          <p:cNvPr id="81" name="Google Shape;81;p12"/>
          <p:cNvSpPr txBox="1"/>
          <p:nvPr/>
        </p:nvSpPr>
        <p:spPr>
          <a:xfrm>
            <a:off x="1276690" y="3315982"/>
            <a:ext cx="4992300" cy="4617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15000"/>
              </a:lnSpc>
              <a:spcBef>
                <a:spcPts val="0"/>
              </a:spcBef>
              <a:spcAft>
                <a:spcPts val="0"/>
              </a:spcAft>
              <a:buClr>
                <a:srgbClr val="000000"/>
              </a:buClr>
              <a:buSzPts val="1800"/>
              <a:buFont typeface="Arial"/>
              <a:buChar char="➢"/>
            </a:pPr>
            <a:r>
              <a:rPr b="1" i="0" lang="en-US" sz="1800" u="none" cap="none" strike="noStrike">
                <a:solidFill>
                  <a:srgbClr val="000000"/>
                </a:solidFill>
                <a:latin typeface="Arial"/>
                <a:ea typeface="Arial"/>
                <a:cs typeface="Arial"/>
                <a:sym typeface="Arial"/>
              </a:rPr>
              <a:t> Contribution</a:t>
            </a:r>
            <a:endParaRPr b="1" i="0" sz="1800" u="none" cap="none" strike="noStrike">
              <a:solidFill>
                <a:srgbClr val="000000"/>
              </a:solidFill>
              <a:latin typeface="Arial"/>
              <a:ea typeface="Arial"/>
              <a:cs typeface="Arial"/>
              <a:sym typeface="Arial"/>
            </a:endParaRPr>
          </a:p>
        </p:txBody>
      </p:sp>
      <p:sp>
        <p:nvSpPr>
          <p:cNvPr id="82" name="Google Shape;82;p12"/>
          <p:cNvSpPr txBox="1"/>
          <p:nvPr/>
        </p:nvSpPr>
        <p:spPr>
          <a:xfrm>
            <a:off x="1276690" y="5471775"/>
            <a:ext cx="3000000" cy="4617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15000"/>
              </a:lnSpc>
              <a:spcBef>
                <a:spcPts val="0"/>
              </a:spcBef>
              <a:spcAft>
                <a:spcPts val="0"/>
              </a:spcAft>
              <a:buClr>
                <a:srgbClr val="000000"/>
              </a:buClr>
              <a:buSzPts val="1800"/>
              <a:buFont typeface="Arial"/>
              <a:buChar char="➢"/>
            </a:pPr>
            <a:r>
              <a:rPr b="1" i="0" lang="en-US" sz="1800" u="none" cap="none" strike="noStrike">
                <a:solidFill>
                  <a:srgbClr val="000000"/>
                </a:solidFill>
                <a:latin typeface="Arial"/>
                <a:ea typeface="Arial"/>
                <a:cs typeface="Arial"/>
                <a:sym typeface="Arial"/>
              </a:rPr>
              <a:t> Reference</a:t>
            </a:r>
            <a:endParaRPr b="0" i="0" sz="1800" u="none" cap="none" strike="noStrike">
              <a:solidFill>
                <a:srgbClr val="000000"/>
              </a:solidFill>
              <a:latin typeface="Arial"/>
              <a:ea typeface="Arial"/>
              <a:cs typeface="Arial"/>
              <a:sym typeface="Arial"/>
            </a:endParaRPr>
          </a:p>
        </p:txBody>
      </p:sp>
      <p:sp>
        <p:nvSpPr>
          <p:cNvPr id="83" name="Google Shape;83;p12"/>
          <p:cNvSpPr txBox="1"/>
          <p:nvPr/>
        </p:nvSpPr>
        <p:spPr>
          <a:xfrm>
            <a:off x="1266433" y="4563888"/>
            <a:ext cx="3000000" cy="4617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15000"/>
              </a:lnSpc>
              <a:spcBef>
                <a:spcPts val="0"/>
              </a:spcBef>
              <a:spcAft>
                <a:spcPts val="0"/>
              </a:spcAft>
              <a:buClr>
                <a:srgbClr val="000000"/>
              </a:buClr>
              <a:buSzPts val="1800"/>
              <a:buFont typeface="Arial"/>
              <a:buChar char="➢"/>
            </a:pPr>
            <a:r>
              <a:rPr b="1" i="0" lang="en-US" sz="1800" u="none" cap="none" strike="noStrike">
                <a:solidFill>
                  <a:srgbClr val="000000"/>
                </a:solidFill>
                <a:latin typeface="Arial"/>
                <a:ea typeface="Arial"/>
                <a:cs typeface="Arial"/>
                <a:sym typeface="Arial"/>
              </a:rPr>
              <a:t> Limitation</a:t>
            </a:r>
            <a:endParaRPr b="0" i="0" sz="18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72"/>
                                        </p:tgtEl>
                                        <p:attrNameLst>
                                          <p:attrName>style.visibility</p:attrName>
                                        </p:attrNameLst>
                                      </p:cBhvr>
                                      <p:to>
                                        <p:strVal val="visible"/>
                                      </p:to>
                                    </p:set>
                                    <p:animEffect filter="fade" transition="in">
                                      <p:cBhvr>
                                        <p:cTn dur="1000"/>
                                        <p:tgtEl>
                                          <p:spTgt spid="7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1000"/>
                                        <p:tgtEl>
                                          <p:spTgt spid="7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1000"/>
                                        <p:tgtEl>
                                          <p:spTgt spid="74"/>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1000"/>
                                        <p:tgtEl>
                                          <p:spTgt spid="76"/>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000"/>
                                        <p:tgtEl>
                                          <p:spTgt spid="81"/>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1000"/>
                                        <p:tgtEl>
                                          <p:spTgt spid="75"/>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1000"/>
                                        <p:tgtEl>
                                          <p:spTgt spid="77"/>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1000"/>
                                        <p:tgtEl>
                                          <p:spTgt spid="83"/>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1000"/>
                                        <p:tgtEl>
                                          <p:spTgt spid="78"/>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1000"/>
                                        <p:tgtEl>
                                          <p:spTgt spid="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0"/>
          <p:cNvSpPr txBox="1"/>
          <p:nvPr>
            <p:ph type="title"/>
          </p:nvPr>
        </p:nvSpPr>
        <p:spPr>
          <a:xfrm>
            <a:off x="838200" y="92565"/>
            <a:ext cx="10515600" cy="751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Future Expansion</a:t>
            </a:r>
            <a:endParaRPr b="1"/>
          </a:p>
        </p:txBody>
      </p:sp>
      <p:sp>
        <p:nvSpPr>
          <p:cNvPr id="325" name="Google Shape;325;p30"/>
          <p:cNvSpPr txBox="1"/>
          <p:nvPr>
            <p:ph idx="12" type="sldNum"/>
          </p:nvPr>
        </p:nvSpPr>
        <p:spPr>
          <a:xfrm>
            <a:off x="5366236" y="6233258"/>
            <a:ext cx="551100" cy="36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fld id="{00000000-1234-1234-1234-123412341234}" type="slidenum">
              <a:rPr lang="en-US"/>
              <a:t>‹#›</a:t>
            </a:fld>
            <a:endParaRPr/>
          </a:p>
        </p:txBody>
      </p:sp>
      <p:pic>
        <p:nvPicPr>
          <p:cNvPr id="326" name="Google Shape;326;p30"/>
          <p:cNvPicPr preferRelativeResize="0"/>
          <p:nvPr/>
        </p:nvPicPr>
        <p:blipFill rotWithShape="1">
          <a:blip r:embed="rId3">
            <a:alphaModFix/>
          </a:blip>
          <a:srcRect b="0" l="0" r="0" t="0"/>
          <a:stretch/>
        </p:blipFill>
        <p:spPr>
          <a:xfrm>
            <a:off x="580475" y="2143452"/>
            <a:ext cx="3527565" cy="3300598"/>
          </a:xfrm>
          <a:prstGeom prst="rect">
            <a:avLst/>
          </a:prstGeom>
          <a:noFill/>
          <a:ln>
            <a:noFill/>
          </a:ln>
        </p:spPr>
      </p:pic>
      <p:pic>
        <p:nvPicPr>
          <p:cNvPr id="327" name="Google Shape;327;p30"/>
          <p:cNvPicPr preferRelativeResize="0"/>
          <p:nvPr/>
        </p:nvPicPr>
        <p:blipFill rotWithShape="1">
          <a:blip r:embed="rId4">
            <a:alphaModFix/>
          </a:blip>
          <a:srcRect b="0" l="0" r="0" t="0"/>
          <a:stretch/>
        </p:blipFill>
        <p:spPr>
          <a:xfrm>
            <a:off x="3988292" y="1040200"/>
            <a:ext cx="1470194" cy="1480696"/>
          </a:xfrm>
          <a:prstGeom prst="rect">
            <a:avLst/>
          </a:prstGeom>
          <a:noFill/>
          <a:ln>
            <a:noFill/>
          </a:ln>
        </p:spPr>
      </p:pic>
      <p:pic>
        <p:nvPicPr>
          <p:cNvPr id="328" name="Google Shape;328;p30"/>
          <p:cNvPicPr preferRelativeResize="0"/>
          <p:nvPr/>
        </p:nvPicPr>
        <p:blipFill rotWithShape="1">
          <a:blip r:embed="rId5">
            <a:alphaModFix/>
          </a:blip>
          <a:srcRect b="0" l="0" r="0" t="0"/>
          <a:stretch/>
        </p:blipFill>
        <p:spPr>
          <a:xfrm>
            <a:off x="4108045" y="2520259"/>
            <a:ext cx="1470194" cy="1170676"/>
          </a:xfrm>
          <a:prstGeom prst="rect">
            <a:avLst/>
          </a:prstGeom>
          <a:noFill/>
          <a:ln>
            <a:noFill/>
          </a:ln>
        </p:spPr>
      </p:pic>
      <p:pic>
        <p:nvPicPr>
          <p:cNvPr id="329" name="Google Shape;329;p30"/>
          <p:cNvPicPr preferRelativeResize="0"/>
          <p:nvPr/>
        </p:nvPicPr>
        <p:blipFill rotWithShape="1">
          <a:blip r:embed="rId6">
            <a:alphaModFix/>
          </a:blip>
          <a:srcRect b="0" l="0" r="0" t="0"/>
          <a:stretch/>
        </p:blipFill>
        <p:spPr>
          <a:xfrm>
            <a:off x="3922993" y="3745620"/>
            <a:ext cx="1807648" cy="1249943"/>
          </a:xfrm>
          <a:prstGeom prst="rect">
            <a:avLst/>
          </a:prstGeom>
          <a:noFill/>
          <a:ln>
            <a:noFill/>
          </a:ln>
        </p:spPr>
      </p:pic>
      <p:pic>
        <p:nvPicPr>
          <p:cNvPr id="330" name="Google Shape;330;p30"/>
          <p:cNvPicPr preferRelativeResize="0"/>
          <p:nvPr/>
        </p:nvPicPr>
        <p:blipFill rotWithShape="1">
          <a:blip r:embed="rId7">
            <a:alphaModFix/>
          </a:blip>
          <a:srcRect b="0" l="0" r="0" t="0"/>
          <a:stretch/>
        </p:blipFill>
        <p:spPr>
          <a:xfrm>
            <a:off x="3988292" y="4820524"/>
            <a:ext cx="1470194" cy="1170677"/>
          </a:xfrm>
          <a:prstGeom prst="rect">
            <a:avLst/>
          </a:prstGeom>
          <a:noFill/>
          <a:ln>
            <a:noFill/>
          </a:ln>
        </p:spPr>
      </p:pic>
      <p:sp>
        <p:nvSpPr>
          <p:cNvPr id="331" name="Google Shape;331;p30"/>
          <p:cNvSpPr txBox="1"/>
          <p:nvPr/>
        </p:nvSpPr>
        <p:spPr>
          <a:xfrm>
            <a:off x="5737329" y="1334790"/>
            <a:ext cx="34833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rgbClr val="CC0000"/>
                </a:solidFill>
                <a:latin typeface="Source Sans Pro"/>
                <a:ea typeface="Source Sans Pro"/>
                <a:cs typeface="Source Sans Pro"/>
                <a:sym typeface="Source Sans Pro"/>
              </a:rPr>
              <a:t>Integrated with Firewall</a:t>
            </a:r>
            <a:endParaRPr b="1" i="0" sz="1900" u="none" cap="none" strike="noStrike">
              <a:solidFill>
                <a:srgbClr val="CC0000"/>
              </a:solidFill>
              <a:latin typeface="Source Sans Pro"/>
              <a:ea typeface="Source Sans Pro"/>
              <a:cs typeface="Source Sans Pro"/>
              <a:sym typeface="Source Sans Pro"/>
            </a:endParaRPr>
          </a:p>
        </p:txBody>
      </p:sp>
      <p:sp>
        <p:nvSpPr>
          <p:cNvPr id="332" name="Google Shape;332;p30"/>
          <p:cNvSpPr txBox="1"/>
          <p:nvPr/>
        </p:nvSpPr>
        <p:spPr>
          <a:xfrm>
            <a:off x="5759275" y="2912529"/>
            <a:ext cx="34179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Source Sans Pro"/>
                <a:ea typeface="Source Sans Pro"/>
                <a:cs typeface="Source Sans Pro"/>
                <a:sym typeface="Source Sans Pro"/>
              </a:rPr>
              <a:t>Integrated with SIEM </a:t>
            </a:r>
            <a:endParaRPr b="1" i="0" sz="1900" u="none" cap="none" strike="noStrike">
              <a:solidFill>
                <a:srgbClr val="000000"/>
              </a:solidFill>
              <a:latin typeface="Source Sans Pro"/>
              <a:ea typeface="Source Sans Pro"/>
              <a:cs typeface="Source Sans Pro"/>
              <a:sym typeface="Source Sans Pro"/>
            </a:endParaRPr>
          </a:p>
        </p:txBody>
      </p:sp>
      <p:sp>
        <p:nvSpPr>
          <p:cNvPr id="333" name="Google Shape;333;p30"/>
          <p:cNvSpPr txBox="1"/>
          <p:nvPr/>
        </p:nvSpPr>
        <p:spPr>
          <a:xfrm>
            <a:off x="5759104" y="4097109"/>
            <a:ext cx="51381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rgbClr val="0B5394"/>
                </a:solidFill>
                <a:latin typeface="Source Sans Pro"/>
                <a:ea typeface="Source Sans Pro"/>
                <a:cs typeface="Source Sans Pro"/>
                <a:sym typeface="Source Sans Pro"/>
              </a:rPr>
              <a:t>Helping on Digital Forensics Operation </a:t>
            </a:r>
            <a:endParaRPr b="1" i="0" sz="1900" u="none" cap="none" strike="noStrike">
              <a:solidFill>
                <a:srgbClr val="0B5394"/>
              </a:solidFill>
              <a:latin typeface="Source Sans Pro"/>
              <a:ea typeface="Source Sans Pro"/>
              <a:cs typeface="Source Sans Pro"/>
              <a:sym typeface="Source Sans Pro"/>
            </a:endParaRPr>
          </a:p>
        </p:txBody>
      </p:sp>
      <p:sp>
        <p:nvSpPr>
          <p:cNvPr id="334" name="Google Shape;334;p30"/>
          <p:cNvSpPr txBox="1"/>
          <p:nvPr/>
        </p:nvSpPr>
        <p:spPr>
          <a:xfrm>
            <a:off x="5794169" y="5061874"/>
            <a:ext cx="34179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Source Sans Pro"/>
                <a:ea typeface="Source Sans Pro"/>
                <a:cs typeface="Source Sans Pro"/>
                <a:sym typeface="Source Sans Pro"/>
              </a:rPr>
              <a:t>Increasing AR capabites </a:t>
            </a:r>
            <a:endParaRPr b="1" i="0" sz="1900" u="none" cap="none" strike="noStrike">
              <a:solidFill>
                <a:srgbClr val="000000"/>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par>
                                <p:cTn fill="hold" nodeType="with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par>
                                <p:cTn fill="hold" nodeType="with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par>
                                <p:cTn fill="hold" nodeType="with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par>
                                <p:cTn fill="hold" nodeType="with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1000"/>
                                        <p:tgtEl>
                                          <p:spTgt spid="3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1"/>
          <p:cNvSpPr txBox="1"/>
          <p:nvPr>
            <p:ph type="title"/>
          </p:nvPr>
        </p:nvSpPr>
        <p:spPr>
          <a:xfrm>
            <a:off x="814387" y="259617"/>
            <a:ext cx="10515600" cy="689951"/>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b="1" lang="en-US"/>
              <a:t>Limitation </a:t>
            </a:r>
            <a:endParaRPr b="1"/>
          </a:p>
        </p:txBody>
      </p:sp>
      <p:sp>
        <p:nvSpPr>
          <p:cNvPr id="340" name="Google Shape;340;p31"/>
          <p:cNvSpPr txBox="1"/>
          <p:nvPr>
            <p:ph idx="12" type="sldNum"/>
          </p:nvPr>
        </p:nvSpPr>
        <p:spPr>
          <a:xfrm>
            <a:off x="5366236" y="6233258"/>
            <a:ext cx="550985" cy="3651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fld id="{00000000-1234-1234-1234-123412341234}" type="slidenum">
              <a:rPr lang="en-US"/>
              <a:t>‹#›</a:t>
            </a:fld>
            <a:endParaRPr/>
          </a:p>
        </p:txBody>
      </p:sp>
      <p:pic>
        <p:nvPicPr>
          <p:cNvPr id="341" name="Google Shape;341;p31"/>
          <p:cNvPicPr preferRelativeResize="0"/>
          <p:nvPr/>
        </p:nvPicPr>
        <p:blipFill rotWithShape="1">
          <a:blip r:embed="rId3">
            <a:alphaModFix/>
          </a:blip>
          <a:srcRect b="0" l="0" r="0" t="0"/>
          <a:stretch/>
        </p:blipFill>
        <p:spPr>
          <a:xfrm>
            <a:off x="7824466" y="1657255"/>
            <a:ext cx="3749434" cy="3647845"/>
          </a:xfrm>
          <a:prstGeom prst="rect">
            <a:avLst/>
          </a:prstGeom>
          <a:noFill/>
          <a:ln>
            <a:noFill/>
          </a:ln>
        </p:spPr>
      </p:pic>
      <p:sp>
        <p:nvSpPr>
          <p:cNvPr id="342" name="Google Shape;342;p31"/>
          <p:cNvSpPr txBox="1"/>
          <p:nvPr/>
        </p:nvSpPr>
        <p:spPr>
          <a:xfrm>
            <a:off x="3944283" y="1109100"/>
            <a:ext cx="3936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700"/>
              <a:buFont typeface="Arial"/>
              <a:buNone/>
            </a:pPr>
            <a:r>
              <a:rPr b="1" i="0" lang="en-US" sz="2700" u="none" cap="none" strike="noStrike">
                <a:solidFill>
                  <a:srgbClr val="E65E12"/>
                </a:solidFill>
                <a:latin typeface="Comic Sans MS"/>
                <a:ea typeface="Comic Sans MS"/>
                <a:cs typeface="Comic Sans MS"/>
                <a:sym typeface="Comic Sans MS"/>
              </a:rPr>
              <a:t>Limitations</a:t>
            </a:r>
            <a:endParaRPr b="1" i="0" sz="2700" u="none" cap="none" strike="noStrike">
              <a:solidFill>
                <a:srgbClr val="E65E12"/>
              </a:solidFill>
              <a:latin typeface="Comic Sans MS"/>
              <a:ea typeface="Comic Sans MS"/>
              <a:cs typeface="Comic Sans MS"/>
              <a:sym typeface="Comic Sans MS"/>
            </a:endParaRPr>
          </a:p>
        </p:txBody>
      </p:sp>
      <p:sp>
        <p:nvSpPr>
          <p:cNvPr id="343" name="Google Shape;343;p31"/>
          <p:cNvSpPr txBox="1"/>
          <p:nvPr/>
        </p:nvSpPr>
        <p:spPr>
          <a:xfrm>
            <a:off x="505950" y="1811214"/>
            <a:ext cx="6959100" cy="4285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lang="en-US" sz="1800">
                <a:solidFill>
                  <a:schemeClr val="dk1"/>
                </a:solidFill>
                <a:latin typeface="Noto Sans Symbols"/>
                <a:ea typeface="Noto Sans Symbols"/>
                <a:cs typeface="Noto Sans Symbols"/>
                <a:sym typeface="Noto Sans Symbols"/>
              </a:rPr>
              <a:t>⮚</a:t>
            </a:r>
            <a:r>
              <a:rPr b="1" lang="en-US" sz="1800">
                <a:solidFill>
                  <a:schemeClr val="dk1"/>
                </a:solidFill>
              </a:rPr>
              <a:t>All of the procedures and performance analyses were completed in a lab environment, nevertheless, there may be issues when executing in a practical setting.</a:t>
            </a:r>
            <a:endParaRPr b="1" sz="18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b="1" sz="18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800">
                <a:solidFill>
                  <a:schemeClr val="dk1"/>
                </a:solidFill>
                <a:latin typeface="Noto Sans Symbols"/>
                <a:ea typeface="Noto Sans Symbols"/>
                <a:cs typeface="Noto Sans Symbols"/>
                <a:sym typeface="Noto Sans Symbols"/>
              </a:rPr>
              <a:t>⮚</a:t>
            </a:r>
            <a:r>
              <a:rPr b="1" lang="en-US" sz="1800">
                <a:solidFill>
                  <a:schemeClr val="dk1"/>
                </a:solidFill>
              </a:rPr>
              <a:t>We are using a free subscription from Security Intelligent Cloud. That’s why it’s submitted a certain number of files.</a:t>
            </a:r>
            <a:endParaRPr b="1" sz="18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b="1" sz="18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800">
                <a:solidFill>
                  <a:schemeClr val="dk1"/>
                </a:solidFill>
                <a:latin typeface="Noto Sans Symbols"/>
                <a:ea typeface="Noto Sans Symbols"/>
                <a:cs typeface="Noto Sans Symbols"/>
                <a:sym typeface="Noto Sans Symbols"/>
              </a:rPr>
              <a:t>⮚</a:t>
            </a:r>
            <a:r>
              <a:rPr b="1" lang="en-US" sz="1800">
                <a:solidFill>
                  <a:schemeClr val="dk1"/>
                </a:solidFill>
              </a:rPr>
              <a:t>We collect global IP blacklist databases from single sources.</a:t>
            </a:r>
            <a:endParaRPr b="1" sz="18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b="1" sz="18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800">
                <a:solidFill>
                  <a:schemeClr val="dk1"/>
                </a:solidFill>
                <a:latin typeface="Noto Sans Symbols"/>
                <a:ea typeface="Noto Sans Symbols"/>
                <a:cs typeface="Noto Sans Symbols"/>
                <a:sym typeface="Noto Sans Symbols"/>
              </a:rPr>
              <a:t>⮚</a:t>
            </a:r>
            <a:r>
              <a:rPr b="1" lang="en-US" sz="1800">
                <a:solidFill>
                  <a:schemeClr val="dk1"/>
                </a:solidFill>
              </a:rPr>
              <a:t>We did get any technical support from OEM. We have to manage everything.</a:t>
            </a:r>
            <a:endParaRPr b="1" sz="1800">
              <a:solidFill>
                <a:schemeClr val="dk1"/>
              </a:solidFill>
            </a:endParaRPr>
          </a:p>
          <a:p>
            <a:pPr indent="0" lvl="0" marL="457200" marR="0" rtl="0" algn="l">
              <a:lnSpc>
                <a:spcPct val="100000"/>
              </a:lnSpc>
              <a:spcBef>
                <a:spcPts val="0"/>
              </a:spcBef>
              <a:spcAft>
                <a:spcPts val="0"/>
              </a:spcAft>
              <a:buClr>
                <a:srgbClr val="000000"/>
              </a:buClr>
              <a:buSzPts val="1400"/>
              <a:buFont typeface="Arial"/>
              <a:buNone/>
            </a:pPr>
            <a:r>
              <a:t/>
            </a:r>
            <a:endParaRPr b="1"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2"/>
          <p:cNvSpPr txBox="1"/>
          <p:nvPr>
            <p:ph type="title"/>
          </p:nvPr>
        </p:nvSpPr>
        <p:spPr>
          <a:xfrm>
            <a:off x="762000" y="92565"/>
            <a:ext cx="10515600" cy="751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Conclusion</a:t>
            </a:r>
            <a:endParaRPr b="1"/>
          </a:p>
        </p:txBody>
      </p:sp>
      <p:sp>
        <p:nvSpPr>
          <p:cNvPr id="349" name="Google Shape;349;p32"/>
          <p:cNvSpPr txBox="1"/>
          <p:nvPr>
            <p:ph idx="12" type="sldNum"/>
          </p:nvPr>
        </p:nvSpPr>
        <p:spPr>
          <a:xfrm>
            <a:off x="5366236" y="6233258"/>
            <a:ext cx="551100" cy="36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fld id="{00000000-1234-1234-1234-123412341234}" type="slidenum">
              <a:rPr lang="en-US"/>
              <a:t>‹#›</a:t>
            </a:fld>
            <a:endParaRPr/>
          </a:p>
        </p:txBody>
      </p:sp>
      <p:sp>
        <p:nvSpPr>
          <p:cNvPr id="350" name="Google Shape;350;p32"/>
          <p:cNvSpPr/>
          <p:nvPr/>
        </p:nvSpPr>
        <p:spPr>
          <a:xfrm>
            <a:off x="189375" y="1032129"/>
            <a:ext cx="2410800" cy="439200"/>
          </a:xfrm>
          <a:prstGeom prst="round2SameRect">
            <a:avLst>
              <a:gd fmla="val 16667" name="adj1"/>
              <a:gd fmla="val 0" name="adj2"/>
            </a:avLst>
          </a:prstGeom>
          <a:no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Arial"/>
                <a:ea typeface="Arial"/>
                <a:cs typeface="Arial"/>
                <a:sym typeface="Arial"/>
              </a:rPr>
              <a:t>01</a:t>
            </a:r>
            <a:endParaRPr b="1" i="0" sz="2800" u="none" cap="none" strike="noStrike">
              <a:solidFill>
                <a:schemeClr val="dk1"/>
              </a:solidFill>
              <a:latin typeface="Arial"/>
              <a:ea typeface="Arial"/>
              <a:cs typeface="Arial"/>
              <a:sym typeface="Arial"/>
            </a:endParaRPr>
          </a:p>
        </p:txBody>
      </p:sp>
      <p:sp>
        <p:nvSpPr>
          <p:cNvPr id="351" name="Google Shape;351;p32"/>
          <p:cNvSpPr/>
          <p:nvPr/>
        </p:nvSpPr>
        <p:spPr>
          <a:xfrm rot="10800000">
            <a:off x="190830" y="1475466"/>
            <a:ext cx="2410800" cy="561000"/>
          </a:xfrm>
          <a:prstGeom prst="round2SameRect">
            <a:avLst>
              <a:gd fmla="val 16667" name="adj1"/>
              <a:gd fmla="val 0" name="adj2"/>
            </a:avLst>
          </a:prstGeom>
          <a:solidFill>
            <a:srgbClr val="F6B26B"/>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32"/>
          <p:cNvSpPr/>
          <p:nvPr/>
        </p:nvSpPr>
        <p:spPr>
          <a:xfrm>
            <a:off x="3229886" y="1032129"/>
            <a:ext cx="2410800" cy="439200"/>
          </a:xfrm>
          <a:prstGeom prst="round2SameRect">
            <a:avLst>
              <a:gd fmla="val 16667" name="adj1"/>
              <a:gd fmla="val 0" name="adj2"/>
            </a:avLst>
          </a:prstGeom>
          <a:no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Arial"/>
                <a:ea typeface="Arial"/>
                <a:cs typeface="Arial"/>
                <a:sym typeface="Arial"/>
              </a:rPr>
              <a:t>02</a:t>
            </a:r>
            <a:endParaRPr b="1" i="0" sz="2800" u="none" cap="none" strike="noStrike">
              <a:solidFill>
                <a:schemeClr val="dk1"/>
              </a:solidFill>
              <a:latin typeface="Arial"/>
              <a:ea typeface="Arial"/>
              <a:cs typeface="Arial"/>
              <a:sym typeface="Arial"/>
            </a:endParaRPr>
          </a:p>
        </p:txBody>
      </p:sp>
      <p:sp>
        <p:nvSpPr>
          <p:cNvPr id="353" name="Google Shape;353;p32"/>
          <p:cNvSpPr/>
          <p:nvPr/>
        </p:nvSpPr>
        <p:spPr>
          <a:xfrm rot="10800000">
            <a:off x="3231341" y="1475466"/>
            <a:ext cx="2410800" cy="561000"/>
          </a:xfrm>
          <a:prstGeom prst="round2SameRect">
            <a:avLst>
              <a:gd fmla="val 16667" name="adj1"/>
              <a:gd fmla="val 0" name="adj2"/>
            </a:avLst>
          </a:prstGeom>
          <a:solidFill>
            <a:srgbClr val="93C47D"/>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2"/>
          <p:cNvSpPr txBox="1"/>
          <p:nvPr/>
        </p:nvSpPr>
        <p:spPr>
          <a:xfrm>
            <a:off x="3476620" y="1463129"/>
            <a:ext cx="1940700" cy="477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900"/>
              <a:buFont typeface="Arial"/>
              <a:buNone/>
            </a:pPr>
            <a:r>
              <a:rPr b="1" i="0" lang="en-US" sz="1900" u="none" cap="none" strike="noStrike">
                <a:solidFill>
                  <a:srgbClr val="FFFFFF"/>
                </a:solidFill>
                <a:latin typeface="Source Sans Pro"/>
                <a:ea typeface="Source Sans Pro"/>
                <a:cs typeface="Source Sans Pro"/>
                <a:sym typeface="Source Sans Pro"/>
              </a:rPr>
              <a:t>Conclusion</a:t>
            </a:r>
            <a:endParaRPr b="1" i="0" sz="2000" u="none" cap="none" strike="noStrike">
              <a:solidFill>
                <a:srgbClr val="FFFFFF"/>
              </a:solidFill>
              <a:latin typeface="Source Sans Pro"/>
              <a:ea typeface="Source Sans Pro"/>
              <a:cs typeface="Source Sans Pro"/>
              <a:sym typeface="Source Sans Pro"/>
            </a:endParaRPr>
          </a:p>
        </p:txBody>
      </p:sp>
      <p:sp>
        <p:nvSpPr>
          <p:cNvPr id="355" name="Google Shape;355;p32"/>
          <p:cNvSpPr/>
          <p:nvPr/>
        </p:nvSpPr>
        <p:spPr>
          <a:xfrm>
            <a:off x="6299827" y="1032129"/>
            <a:ext cx="2410800" cy="439200"/>
          </a:xfrm>
          <a:prstGeom prst="round2SameRect">
            <a:avLst>
              <a:gd fmla="val 16667" name="adj1"/>
              <a:gd fmla="val 0" name="adj2"/>
            </a:avLst>
          </a:prstGeom>
          <a:no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Arial"/>
                <a:ea typeface="Arial"/>
                <a:cs typeface="Arial"/>
                <a:sym typeface="Arial"/>
              </a:rPr>
              <a:t>03</a:t>
            </a:r>
            <a:endParaRPr b="1" i="0" sz="2800" u="none" cap="none" strike="noStrike">
              <a:solidFill>
                <a:schemeClr val="dk1"/>
              </a:solidFill>
              <a:latin typeface="Arial"/>
              <a:ea typeface="Arial"/>
              <a:cs typeface="Arial"/>
              <a:sym typeface="Arial"/>
            </a:endParaRPr>
          </a:p>
        </p:txBody>
      </p:sp>
      <p:sp>
        <p:nvSpPr>
          <p:cNvPr id="356" name="Google Shape;356;p32"/>
          <p:cNvSpPr/>
          <p:nvPr/>
        </p:nvSpPr>
        <p:spPr>
          <a:xfrm rot="10800000">
            <a:off x="6301282" y="1475466"/>
            <a:ext cx="2410800" cy="561000"/>
          </a:xfrm>
          <a:prstGeom prst="round2SameRect">
            <a:avLst>
              <a:gd fmla="val 16667" name="adj1"/>
              <a:gd fmla="val 0" name="adj2"/>
            </a:avLst>
          </a:prstGeom>
          <a:solidFill>
            <a:srgbClr val="F6B26B"/>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2"/>
          <p:cNvSpPr txBox="1"/>
          <p:nvPr/>
        </p:nvSpPr>
        <p:spPr>
          <a:xfrm>
            <a:off x="6546560" y="1463129"/>
            <a:ext cx="1940700" cy="477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900"/>
              <a:buFont typeface="Arial"/>
              <a:buNone/>
            </a:pPr>
            <a:r>
              <a:rPr b="1" i="0" lang="en-US" sz="1900" u="none" cap="none" strike="noStrike">
                <a:solidFill>
                  <a:srgbClr val="FFFFFF"/>
                </a:solidFill>
                <a:latin typeface="Source Sans Pro"/>
                <a:ea typeface="Source Sans Pro"/>
                <a:cs typeface="Source Sans Pro"/>
                <a:sym typeface="Source Sans Pro"/>
              </a:rPr>
              <a:t>Conclusion</a:t>
            </a:r>
            <a:endParaRPr b="1" i="0" sz="2000" u="none" cap="none" strike="noStrike">
              <a:solidFill>
                <a:srgbClr val="FFFFFF"/>
              </a:solidFill>
              <a:latin typeface="Source Sans Pro"/>
              <a:ea typeface="Source Sans Pro"/>
              <a:cs typeface="Source Sans Pro"/>
              <a:sym typeface="Source Sans Pro"/>
            </a:endParaRPr>
          </a:p>
        </p:txBody>
      </p:sp>
      <p:sp>
        <p:nvSpPr>
          <p:cNvPr id="358" name="Google Shape;358;p32"/>
          <p:cNvSpPr txBox="1"/>
          <p:nvPr/>
        </p:nvSpPr>
        <p:spPr>
          <a:xfrm>
            <a:off x="436109" y="1463129"/>
            <a:ext cx="1940700" cy="477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900"/>
              <a:buFont typeface="Arial"/>
              <a:buNone/>
            </a:pPr>
            <a:r>
              <a:rPr b="1" i="0" lang="en-US" sz="1900" u="none" cap="none" strike="noStrike">
                <a:solidFill>
                  <a:srgbClr val="FFFFFF"/>
                </a:solidFill>
                <a:latin typeface="Source Sans Pro"/>
                <a:ea typeface="Source Sans Pro"/>
                <a:cs typeface="Source Sans Pro"/>
                <a:sym typeface="Source Sans Pro"/>
              </a:rPr>
              <a:t>Conclusion</a:t>
            </a:r>
            <a:endParaRPr b="1" i="0" sz="2000" u="none" cap="none" strike="noStrike">
              <a:solidFill>
                <a:srgbClr val="FFFFFF"/>
              </a:solidFill>
              <a:latin typeface="Source Sans Pro"/>
              <a:ea typeface="Source Sans Pro"/>
              <a:cs typeface="Source Sans Pro"/>
              <a:sym typeface="Source Sans Pro"/>
            </a:endParaRPr>
          </a:p>
        </p:txBody>
      </p:sp>
      <p:sp>
        <p:nvSpPr>
          <p:cNvPr id="359" name="Google Shape;359;p32"/>
          <p:cNvSpPr/>
          <p:nvPr/>
        </p:nvSpPr>
        <p:spPr>
          <a:xfrm>
            <a:off x="9380820" y="1039867"/>
            <a:ext cx="2410800" cy="439200"/>
          </a:xfrm>
          <a:prstGeom prst="round2SameRect">
            <a:avLst>
              <a:gd fmla="val 16667" name="adj1"/>
              <a:gd fmla="val 0" name="adj2"/>
            </a:avLst>
          </a:prstGeom>
          <a:no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Arial"/>
                <a:ea typeface="Arial"/>
                <a:cs typeface="Arial"/>
                <a:sym typeface="Arial"/>
              </a:rPr>
              <a:t>04</a:t>
            </a:r>
            <a:endParaRPr b="1" i="0" sz="2800" u="none" cap="none" strike="noStrike">
              <a:solidFill>
                <a:schemeClr val="dk1"/>
              </a:solidFill>
              <a:latin typeface="Arial"/>
              <a:ea typeface="Arial"/>
              <a:cs typeface="Arial"/>
              <a:sym typeface="Arial"/>
            </a:endParaRPr>
          </a:p>
        </p:txBody>
      </p:sp>
      <p:sp>
        <p:nvSpPr>
          <p:cNvPr id="360" name="Google Shape;360;p32"/>
          <p:cNvSpPr/>
          <p:nvPr/>
        </p:nvSpPr>
        <p:spPr>
          <a:xfrm rot="10800000">
            <a:off x="9382275" y="1483204"/>
            <a:ext cx="2410800" cy="561000"/>
          </a:xfrm>
          <a:prstGeom prst="round2SameRect">
            <a:avLst>
              <a:gd fmla="val 16667" name="adj1"/>
              <a:gd fmla="val 0" name="adj2"/>
            </a:avLst>
          </a:prstGeom>
          <a:solidFill>
            <a:srgbClr val="93C47D"/>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32"/>
          <p:cNvSpPr txBox="1"/>
          <p:nvPr/>
        </p:nvSpPr>
        <p:spPr>
          <a:xfrm>
            <a:off x="9627553" y="1470867"/>
            <a:ext cx="1940700" cy="477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900"/>
              <a:buFont typeface="Arial"/>
              <a:buNone/>
            </a:pPr>
            <a:r>
              <a:rPr b="1" i="0" lang="en-US" sz="1900" u="none" cap="none" strike="noStrike">
                <a:solidFill>
                  <a:srgbClr val="FFFFFF"/>
                </a:solidFill>
                <a:latin typeface="Source Sans Pro"/>
                <a:ea typeface="Source Sans Pro"/>
                <a:cs typeface="Source Sans Pro"/>
                <a:sym typeface="Source Sans Pro"/>
              </a:rPr>
              <a:t>Conclusion</a:t>
            </a:r>
            <a:endParaRPr b="1" i="0" sz="2000" u="none" cap="none" strike="noStrike">
              <a:solidFill>
                <a:srgbClr val="FFFFFF"/>
              </a:solidFill>
              <a:latin typeface="Source Sans Pro"/>
              <a:ea typeface="Source Sans Pro"/>
              <a:cs typeface="Source Sans Pro"/>
              <a:sym typeface="Source Sans Pro"/>
            </a:endParaRPr>
          </a:p>
        </p:txBody>
      </p:sp>
      <p:sp>
        <p:nvSpPr>
          <p:cNvPr id="362" name="Google Shape;362;p32"/>
          <p:cNvSpPr/>
          <p:nvPr/>
        </p:nvSpPr>
        <p:spPr>
          <a:xfrm>
            <a:off x="1290010" y="2063260"/>
            <a:ext cx="264900" cy="390600"/>
          </a:xfrm>
          <a:prstGeom prst="downArrow">
            <a:avLst>
              <a:gd fmla="val 50000" name="adj1"/>
              <a:gd fmla="val 50000" name="adj2"/>
            </a:avLst>
          </a:prstGeom>
          <a:no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32"/>
          <p:cNvSpPr/>
          <p:nvPr/>
        </p:nvSpPr>
        <p:spPr>
          <a:xfrm>
            <a:off x="4423863" y="2045460"/>
            <a:ext cx="264900" cy="390600"/>
          </a:xfrm>
          <a:prstGeom prst="downArrow">
            <a:avLst>
              <a:gd fmla="val 50000" name="adj1"/>
              <a:gd fmla="val 50000" name="adj2"/>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32"/>
          <p:cNvSpPr/>
          <p:nvPr/>
        </p:nvSpPr>
        <p:spPr>
          <a:xfrm>
            <a:off x="7407820" y="2047759"/>
            <a:ext cx="264900" cy="390600"/>
          </a:xfrm>
          <a:prstGeom prst="downArrow">
            <a:avLst>
              <a:gd fmla="val 50000" name="adj1"/>
              <a:gd fmla="val 50000" name="adj2"/>
            </a:avLst>
          </a:prstGeom>
          <a:no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32"/>
          <p:cNvSpPr/>
          <p:nvPr/>
        </p:nvSpPr>
        <p:spPr>
          <a:xfrm>
            <a:off x="10589526" y="2067162"/>
            <a:ext cx="264900" cy="390600"/>
          </a:xfrm>
          <a:prstGeom prst="downArrow">
            <a:avLst>
              <a:gd fmla="val 50000" name="adj1"/>
              <a:gd fmla="val 50000" name="adj2"/>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32"/>
          <p:cNvSpPr/>
          <p:nvPr/>
        </p:nvSpPr>
        <p:spPr>
          <a:xfrm>
            <a:off x="307150" y="2499844"/>
            <a:ext cx="2410800" cy="3312000"/>
          </a:xfrm>
          <a:prstGeom prst="roundRect">
            <a:avLst>
              <a:gd fmla="val 16667" name="adj"/>
            </a:avLst>
          </a:prstGeom>
          <a:solidFill>
            <a:srgbClr val="F9CB9C"/>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300"/>
              <a:buFont typeface="Arial"/>
              <a:buNone/>
            </a:pPr>
            <a:r>
              <a:rPr b="1" i="0" lang="en-US" sz="1600" u="none" cap="none" strike="noStrike">
                <a:solidFill>
                  <a:srgbClr val="000000"/>
                </a:solidFill>
                <a:latin typeface="Arial"/>
                <a:ea typeface="Arial"/>
                <a:cs typeface="Arial"/>
                <a:sym typeface="Arial"/>
              </a:rPr>
              <a:t>We have Deployed a</a:t>
            </a:r>
            <a:r>
              <a:rPr b="1" lang="en-US" sz="1600"/>
              <a:t> </a:t>
            </a:r>
            <a:r>
              <a:rPr b="1" i="0" lang="en-US" sz="1600" u="none" cap="none" strike="noStrike">
                <a:solidFill>
                  <a:srgbClr val="000000"/>
                </a:solidFill>
                <a:latin typeface="Arial"/>
                <a:ea typeface="Arial"/>
                <a:cs typeface="Arial"/>
                <a:sym typeface="Arial"/>
              </a:rPr>
              <a:t>Log based Endpoint Security Solution with some Open Source tools.</a:t>
            </a:r>
            <a:endParaRPr b="1" i="0" sz="1600" u="none" cap="none" strike="noStrike">
              <a:solidFill>
                <a:srgbClr val="000000"/>
              </a:solidFill>
              <a:latin typeface="Arial"/>
              <a:ea typeface="Arial"/>
              <a:cs typeface="Arial"/>
              <a:sym typeface="Arial"/>
            </a:endParaRPr>
          </a:p>
        </p:txBody>
      </p:sp>
      <p:sp>
        <p:nvSpPr>
          <p:cNvPr id="367" name="Google Shape;367;p32"/>
          <p:cNvSpPr/>
          <p:nvPr/>
        </p:nvSpPr>
        <p:spPr>
          <a:xfrm>
            <a:off x="3350973" y="2499844"/>
            <a:ext cx="2410800" cy="3312000"/>
          </a:xfrm>
          <a:prstGeom prst="roundRect">
            <a:avLst>
              <a:gd fmla="val 16667" name="adj"/>
            </a:avLst>
          </a:prstGeom>
          <a:solidFill>
            <a:srgbClr val="B6D7A8"/>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300"/>
              <a:buFont typeface="Arial"/>
              <a:buNone/>
            </a:pPr>
            <a:r>
              <a:rPr b="1" i="0" lang="en-US" sz="1500" u="none" cap="none" strike="noStrike">
                <a:solidFill>
                  <a:srgbClr val="000000"/>
                </a:solidFill>
                <a:latin typeface="Arial"/>
                <a:ea typeface="Arial"/>
                <a:cs typeface="Arial"/>
                <a:sym typeface="Arial"/>
              </a:rPr>
              <a:t>Integrated successfully  with the third-party Security Intelligence. Such as VirusTotal Alienvault CVE database ect. And provide anti malware capabilities</a:t>
            </a:r>
            <a:endParaRPr b="1" i="0" sz="1500" u="none" cap="none" strike="noStrike">
              <a:solidFill>
                <a:srgbClr val="000000"/>
              </a:solidFill>
              <a:latin typeface="Arial"/>
              <a:ea typeface="Arial"/>
              <a:cs typeface="Arial"/>
              <a:sym typeface="Arial"/>
            </a:endParaRPr>
          </a:p>
        </p:txBody>
      </p:sp>
      <p:sp>
        <p:nvSpPr>
          <p:cNvPr id="368" name="Google Shape;368;p32"/>
          <p:cNvSpPr/>
          <p:nvPr/>
        </p:nvSpPr>
        <p:spPr>
          <a:xfrm>
            <a:off x="6399224" y="2491266"/>
            <a:ext cx="2410800" cy="3312000"/>
          </a:xfrm>
          <a:prstGeom prst="roundRect">
            <a:avLst>
              <a:gd fmla="val 16667" name="adj"/>
            </a:avLst>
          </a:prstGeom>
          <a:solidFill>
            <a:srgbClr val="F9CB9C"/>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300"/>
              <a:buFont typeface="Arial"/>
              <a:buNone/>
            </a:pPr>
            <a:r>
              <a:rPr b="1" i="0" lang="en-US" sz="1500" u="none" cap="none" strike="noStrike">
                <a:solidFill>
                  <a:srgbClr val="000000"/>
                </a:solidFill>
                <a:latin typeface="Arial"/>
                <a:ea typeface="Arial"/>
                <a:cs typeface="Arial"/>
                <a:sym typeface="Arial"/>
              </a:rPr>
              <a:t>Mitigated different types of cyber attacks.malware attacks, shellshock, brute force and attacks vulnerabilities detection, file integrity monitoring etc.</a:t>
            </a:r>
            <a:endParaRPr b="0" i="0" sz="1500" u="none" cap="none" strike="noStrike">
              <a:solidFill>
                <a:srgbClr val="000000"/>
              </a:solidFill>
              <a:latin typeface="Arial"/>
              <a:ea typeface="Arial"/>
              <a:cs typeface="Arial"/>
              <a:sym typeface="Arial"/>
            </a:endParaRPr>
          </a:p>
        </p:txBody>
      </p:sp>
      <p:sp>
        <p:nvSpPr>
          <p:cNvPr id="369" name="Google Shape;369;p32"/>
          <p:cNvSpPr/>
          <p:nvPr/>
        </p:nvSpPr>
        <p:spPr>
          <a:xfrm>
            <a:off x="9443047" y="2491266"/>
            <a:ext cx="2410800" cy="3312000"/>
          </a:xfrm>
          <a:prstGeom prst="roundRect">
            <a:avLst>
              <a:gd fmla="val 16667" name="adj"/>
            </a:avLst>
          </a:prstGeom>
          <a:solidFill>
            <a:srgbClr val="B6D7A8"/>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300"/>
              <a:buFont typeface="Arial"/>
              <a:buNone/>
            </a:pPr>
            <a:r>
              <a:rPr b="1" i="0" lang="en-US" sz="1500" u="none" cap="none" strike="noStrike">
                <a:solidFill>
                  <a:srgbClr val="000000"/>
                </a:solidFill>
                <a:latin typeface="Arial"/>
                <a:ea typeface="Arial"/>
                <a:cs typeface="Arial"/>
                <a:sym typeface="Arial"/>
              </a:rPr>
              <a:t>All the deployments we have done with minimal cost rather than an enterprise solution. Where to manage an enterprise solution needed 2200$ to 3500$ per month</a:t>
            </a:r>
            <a:endParaRPr b="1" i="0" sz="15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000"/>
                                        <p:tgtEl>
                                          <p:spTgt spid="350"/>
                                        </p:tgtEl>
                                      </p:cBhvr>
                                    </p:animEffect>
                                  </p:childTnLst>
                                </p:cTn>
                              </p:par>
                              <p:par>
                                <p:cTn fill="hold" nodeType="with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000"/>
                                        <p:tgtEl>
                                          <p:spTgt spid="351"/>
                                        </p:tgtEl>
                                      </p:cBhvr>
                                    </p:animEffect>
                                  </p:childTnLst>
                                </p:cTn>
                              </p:par>
                              <p:par>
                                <p:cTn fill="hold" nodeType="with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1000"/>
                                        <p:tgtEl>
                                          <p:spTgt spid="358"/>
                                        </p:tgtEl>
                                      </p:cBhvr>
                                    </p:animEffect>
                                  </p:childTnLst>
                                </p:cTn>
                              </p:par>
                              <p:par>
                                <p:cTn fill="hold" nodeType="with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1000"/>
                                        <p:tgtEl>
                                          <p:spTgt spid="362"/>
                                        </p:tgtEl>
                                      </p:cBhvr>
                                    </p:animEffect>
                                  </p:childTnLst>
                                </p:cTn>
                              </p:par>
                              <p:par>
                                <p:cTn fill="hold" nodeType="with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1000"/>
                                        <p:tgtEl>
                                          <p:spTgt spid="3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par>
                                <p:cTn fill="hold" nodeType="with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000"/>
                                        <p:tgtEl>
                                          <p:spTgt spid="353"/>
                                        </p:tgtEl>
                                      </p:cBhvr>
                                    </p:animEffect>
                                  </p:childTnLst>
                                </p:cTn>
                              </p:par>
                              <p:par>
                                <p:cTn fill="hold" nodeType="with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000"/>
                                        <p:tgtEl>
                                          <p:spTgt spid="354"/>
                                        </p:tgtEl>
                                      </p:cBhvr>
                                    </p:animEffect>
                                  </p:childTnLst>
                                </p:cTn>
                              </p:par>
                              <p:par>
                                <p:cTn fill="hold" nodeType="with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1000"/>
                                        <p:tgtEl>
                                          <p:spTgt spid="363"/>
                                        </p:tgtEl>
                                      </p:cBhvr>
                                    </p:animEffect>
                                  </p:childTnLst>
                                </p:cTn>
                              </p:par>
                              <p:par>
                                <p:cTn fill="hold" nodeType="with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1000"/>
                                        <p:tgtEl>
                                          <p:spTgt spid="3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000"/>
                                        <p:tgtEl>
                                          <p:spTgt spid="355"/>
                                        </p:tgtEl>
                                      </p:cBhvr>
                                    </p:animEffect>
                                  </p:childTnLst>
                                </p:cTn>
                              </p:par>
                              <p:par>
                                <p:cTn fill="hold" nodeType="with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000"/>
                                        <p:tgtEl>
                                          <p:spTgt spid="356"/>
                                        </p:tgtEl>
                                      </p:cBhvr>
                                    </p:animEffect>
                                  </p:childTnLst>
                                </p:cTn>
                              </p:par>
                              <p:par>
                                <p:cTn fill="hold" nodeType="with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1000"/>
                                        <p:tgtEl>
                                          <p:spTgt spid="357"/>
                                        </p:tgtEl>
                                      </p:cBhvr>
                                    </p:animEffect>
                                  </p:childTnLst>
                                </p:cTn>
                              </p:par>
                              <p:par>
                                <p:cTn fill="hold" nodeType="with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000"/>
                                        <p:tgtEl>
                                          <p:spTgt spid="364"/>
                                        </p:tgtEl>
                                      </p:cBhvr>
                                    </p:animEffect>
                                  </p:childTnLst>
                                </p:cTn>
                              </p:par>
                              <p:par>
                                <p:cTn fill="hold" nodeType="with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1000"/>
                                        <p:tgtEl>
                                          <p:spTgt spid="3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000"/>
                                        <p:tgtEl>
                                          <p:spTgt spid="359"/>
                                        </p:tgtEl>
                                      </p:cBhvr>
                                    </p:animEffect>
                                  </p:childTnLst>
                                </p:cTn>
                              </p:par>
                              <p:par>
                                <p:cTn fill="hold" nodeType="with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1000"/>
                                        <p:tgtEl>
                                          <p:spTgt spid="360"/>
                                        </p:tgtEl>
                                      </p:cBhvr>
                                    </p:animEffect>
                                  </p:childTnLst>
                                </p:cTn>
                              </p:par>
                              <p:par>
                                <p:cTn fill="hold" nodeType="with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1000"/>
                                        <p:tgtEl>
                                          <p:spTgt spid="361"/>
                                        </p:tgtEl>
                                      </p:cBhvr>
                                    </p:animEffect>
                                  </p:childTnLst>
                                </p:cTn>
                              </p:par>
                              <p:par>
                                <p:cTn fill="hold" nodeType="with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000"/>
                                        <p:tgtEl>
                                          <p:spTgt spid="365"/>
                                        </p:tgtEl>
                                      </p:cBhvr>
                                    </p:animEffect>
                                  </p:childTnLst>
                                </p:cTn>
                              </p:par>
                              <p:par>
                                <p:cTn fill="hold" nodeType="with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000"/>
                                        <p:tgtEl>
                                          <p:spTgt spid="3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3"/>
          <p:cNvSpPr txBox="1"/>
          <p:nvPr>
            <p:ph type="title"/>
          </p:nvPr>
        </p:nvSpPr>
        <p:spPr>
          <a:xfrm>
            <a:off x="838200" y="92565"/>
            <a:ext cx="10515600" cy="75149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Any Question</a:t>
            </a:r>
            <a:endParaRPr b="1"/>
          </a:p>
        </p:txBody>
      </p:sp>
      <p:sp>
        <p:nvSpPr>
          <p:cNvPr id="375" name="Google Shape;375;p33"/>
          <p:cNvSpPr txBox="1"/>
          <p:nvPr>
            <p:ph idx="12" type="sldNum"/>
          </p:nvPr>
        </p:nvSpPr>
        <p:spPr>
          <a:xfrm>
            <a:off x="5366236" y="6233258"/>
            <a:ext cx="550985" cy="3651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fld id="{00000000-1234-1234-1234-123412341234}" type="slidenum">
              <a:rPr lang="en-US"/>
              <a:t>‹#›</a:t>
            </a:fld>
            <a:endParaRPr/>
          </a:p>
        </p:txBody>
      </p:sp>
      <p:pic>
        <p:nvPicPr>
          <p:cNvPr id="376" name="Google Shape;376;p33"/>
          <p:cNvPicPr preferRelativeResize="0"/>
          <p:nvPr/>
        </p:nvPicPr>
        <p:blipFill rotWithShape="1">
          <a:blip r:embed="rId3">
            <a:alphaModFix/>
          </a:blip>
          <a:srcRect b="0" l="0" r="0" t="0"/>
          <a:stretch/>
        </p:blipFill>
        <p:spPr>
          <a:xfrm>
            <a:off x="1295400" y="1058025"/>
            <a:ext cx="9050450" cy="50847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4"/>
          <p:cNvSpPr txBox="1"/>
          <p:nvPr>
            <p:ph idx="12" type="sldNum"/>
          </p:nvPr>
        </p:nvSpPr>
        <p:spPr>
          <a:xfrm>
            <a:off x="5366236" y="6233258"/>
            <a:ext cx="550985" cy="3651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fld id="{00000000-1234-1234-1234-123412341234}" type="slidenum">
              <a:rPr lang="en-US"/>
              <a:t>‹#›</a:t>
            </a:fld>
            <a:endParaRPr/>
          </a:p>
        </p:txBody>
      </p:sp>
      <p:pic>
        <p:nvPicPr>
          <p:cNvPr id="382" name="Google Shape;382;p34"/>
          <p:cNvPicPr preferRelativeResize="0"/>
          <p:nvPr/>
        </p:nvPicPr>
        <p:blipFill rotWithShape="1">
          <a:blip r:embed="rId3">
            <a:alphaModFix/>
          </a:blip>
          <a:srcRect b="0" l="0" r="0" t="0"/>
          <a:stretch/>
        </p:blipFill>
        <p:spPr>
          <a:xfrm>
            <a:off x="3279250" y="1082950"/>
            <a:ext cx="8904075" cy="4640850"/>
          </a:xfrm>
          <a:prstGeom prst="rect">
            <a:avLst/>
          </a:prstGeom>
          <a:noFill/>
          <a:ln>
            <a:noFill/>
          </a:ln>
        </p:spPr>
      </p:pic>
      <p:sp>
        <p:nvSpPr>
          <p:cNvPr id="383" name="Google Shape;383;p34"/>
          <p:cNvSpPr txBox="1"/>
          <p:nvPr/>
        </p:nvSpPr>
        <p:spPr>
          <a:xfrm>
            <a:off x="3604475" y="867100"/>
            <a:ext cx="4088100" cy="708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400"/>
              <a:buFont typeface="Arial"/>
              <a:buNone/>
            </a:pPr>
            <a:r>
              <a:rPr b="1" i="0" lang="en-US" sz="3400" u="none" cap="none" strike="noStrike">
                <a:solidFill>
                  <a:srgbClr val="E65E12"/>
                </a:solidFill>
                <a:latin typeface="Comic Sans MS"/>
                <a:ea typeface="Comic Sans MS"/>
                <a:cs typeface="Comic Sans MS"/>
                <a:sym typeface="Comic Sans MS"/>
              </a:rPr>
              <a:t>Reference</a:t>
            </a:r>
            <a:endParaRPr b="0" i="0" sz="2100" u="none" cap="none" strike="noStrike">
              <a:solidFill>
                <a:srgbClr val="000000"/>
              </a:solidFill>
              <a:latin typeface="Arial"/>
              <a:ea typeface="Arial"/>
              <a:cs typeface="Arial"/>
              <a:sym typeface="Arial"/>
            </a:endParaRPr>
          </a:p>
        </p:txBody>
      </p:sp>
      <p:sp>
        <p:nvSpPr>
          <p:cNvPr id="384" name="Google Shape;384;p34"/>
          <p:cNvSpPr txBox="1"/>
          <p:nvPr/>
        </p:nvSpPr>
        <p:spPr>
          <a:xfrm>
            <a:off x="369100" y="1581598"/>
            <a:ext cx="7387200" cy="43869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00000"/>
              </a:lnSpc>
              <a:spcBef>
                <a:spcPts val="0"/>
              </a:spcBef>
              <a:spcAft>
                <a:spcPts val="0"/>
              </a:spcAft>
              <a:buClr>
                <a:srgbClr val="000000"/>
              </a:buClr>
              <a:buSzPts val="1300"/>
              <a:buFont typeface="Arial"/>
              <a:buAutoNum type="arabicPeriod"/>
            </a:pPr>
            <a:r>
              <a:rPr b="0" i="0" lang="en-US" sz="1300" u="none" cap="none" strike="noStrike">
                <a:solidFill>
                  <a:srgbClr val="000000"/>
                </a:solidFill>
                <a:latin typeface="Arial"/>
                <a:ea typeface="Arial"/>
                <a:cs typeface="Arial"/>
                <a:sym typeface="Arial"/>
              </a:rPr>
              <a:t>Annual Study on the State of Endpoint Security Risk  </a:t>
            </a:r>
            <a:r>
              <a:rPr b="0" i="0" lang="en-US" sz="1300" u="sng" cap="none" strike="noStrike">
                <a:solidFill>
                  <a:srgbClr val="009688"/>
                </a:solidFill>
                <a:latin typeface="Arial"/>
                <a:ea typeface="Arial"/>
                <a:cs typeface="Arial"/>
                <a:sym typeface="Arial"/>
                <a:hlinkClick r:id="rId4">
                  <a:extLst>
                    <a:ext uri="{A12FA001-AC4F-418D-AE19-62706E023703}">
                      <ahyp:hlinkClr val="tx"/>
                    </a:ext>
                  </a:extLst>
                </a:hlinkClick>
              </a:rPr>
              <a:t>https://www.morphisec.com/hubfs/2020%20State%20of%20Endpoint%20Security%20Final.pdf</a:t>
            </a:r>
            <a:endParaRPr b="0" i="0" sz="1300" u="none" cap="none" strike="noStrike">
              <a:solidFill>
                <a:srgbClr val="000000"/>
              </a:solidFill>
              <a:latin typeface="Arial"/>
              <a:ea typeface="Arial"/>
              <a:cs typeface="Arial"/>
              <a:sym typeface="Arial"/>
            </a:endParaRPr>
          </a:p>
          <a:p>
            <a:pPr indent="-311150" lvl="0" marL="457200" marR="0" rtl="0" algn="l">
              <a:lnSpc>
                <a:spcPct val="100000"/>
              </a:lnSpc>
              <a:spcBef>
                <a:spcPts val="0"/>
              </a:spcBef>
              <a:spcAft>
                <a:spcPts val="0"/>
              </a:spcAft>
              <a:buClr>
                <a:srgbClr val="000000"/>
              </a:buClr>
              <a:buSzPts val="1300"/>
              <a:buFont typeface="Arial"/>
              <a:buAutoNum type="arabicPeriod"/>
            </a:pPr>
            <a:r>
              <a:rPr b="0" i="0" lang="en-US" sz="1300" u="none" cap="none" strike="noStrike">
                <a:solidFill>
                  <a:srgbClr val="000000"/>
                </a:solidFill>
                <a:latin typeface="Arial"/>
                <a:ea typeface="Arial"/>
                <a:cs typeface="Arial"/>
                <a:sym typeface="Arial"/>
              </a:rPr>
              <a:t>Wazuh Documentation </a:t>
            </a:r>
            <a:r>
              <a:rPr b="0" i="0" lang="en-US" sz="1300" u="sng" cap="none" strike="noStrike">
                <a:solidFill>
                  <a:srgbClr val="009688"/>
                </a:solidFill>
                <a:latin typeface="Arial"/>
                <a:ea typeface="Arial"/>
                <a:cs typeface="Arial"/>
                <a:sym typeface="Arial"/>
                <a:hlinkClick r:id="rId5">
                  <a:extLst>
                    <a:ext uri="{A12FA001-AC4F-418D-AE19-62706E023703}">
                      <ahyp:hlinkClr val="tx"/>
                    </a:ext>
                  </a:extLst>
                </a:hlinkClick>
              </a:rPr>
              <a:t>https://documentation.wazuh.com/current/deployment-options/elastic-stack/all-in-one-deployment/index.html</a:t>
            </a:r>
            <a:endParaRPr b="0" i="0" sz="1300" u="none" cap="none" strike="noStrike">
              <a:solidFill>
                <a:srgbClr val="000000"/>
              </a:solidFill>
              <a:latin typeface="Arial"/>
              <a:ea typeface="Arial"/>
              <a:cs typeface="Arial"/>
              <a:sym typeface="Arial"/>
            </a:endParaRPr>
          </a:p>
          <a:p>
            <a:pPr indent="-311150" lvl="0" marL="457200" marR="0" rtl="0" algn="l">
              <a:lnSpc>
                <a:spcPct val="100000"/>
              </a:lnSpc>
              <a:spcBef>
                <a:spcPts val="0"/>
              </a:spcBef>
              <a:spcAft>
                <a:spcPts val="0"/>
              </a:spcAft>
              <a:buClr>
                <a:srgbClr val="000000"/>
              </a:buClr>
              <a:buSzPts val="1300"/>
              <a:buFont typeface="Arial"/>
              <a:buAutoNum type="arabicPeriod"/>
            </a:pPr>
            <a:r>
              <a:rPr b="0" i="0" lang="en-US" sz="1300" u="none" cap="none" strike="noStrike">
                <a:solidFill>
                  <a:srgbClr val="000000"/>
                </a:solidFill>
                <a:latin typeface="Arial"/>
                <a:ea typeface="Arial"/>
                <a:cs typeface="Arial"/>
                <a:sym typeface="Arial"/>
              </a:rPr>
              <a:t>Elastic NV Documentation </a:t>
            </a:r>
            <a:r>
              <a:rPr b="0" i="0" lang="en-US" sz="1300" u="sng" cap="none" strike="noStrike">
                <a:solidFill>
                  <a:srgbClr val="009688"/>
                </a:solidFill>
                <a:latin typeface="Arial"/>
                <a:ea typeface="Arial"/>
                <a:cs typeface="Arial"/>
                <a:sym typeface="Arial"/>
                <a:hlinkClick r:id="rId6">
                  <a:extLst>
                    <a:ext uri="{A12FA001-AC4F-418D-AE19-62706E023703}">
                      <ahyp:hlinkClr val="tx"/>
                    </a:ext>
                  </a:extLst>
                </a:hlinkClick>
              </a:rPr>
              <a:t>https://www.elastic.co/explore/security-without-limits/siem-buyers-guide?baymax=rtp&amp;elektra=home&amp;storm=sub1&amp;rogue=eswt-771</a:t>
            </a:r>
            <a:endParaRPr b="0" i="0" sz="1300" u="none" cap="none" strike="noStrike">
              <a:solidFill>
                <a:srgbClr val="000000"/>
              </a:solidFill>
              <a:latin typeface="Arial"/>
              <a:ea typeface="Arial"/>
              <a:cs typeface="Arial"/>
              <a:sym typeface="Arial"/>
            </a:endParaRPr>
          </a:p>
          <a:p>
            <a:pPr indent="-311150" lvl="0" marL="457200" marR="0" rtl="0" algn="l">
              <a:lnSpc>
                <a:spcPct val="100000"/>
              </a:lnSpc>
              <a:spcBef>
                <a:spcPts val="0"/>
              </a:spcBef>
              <a:spcAft>
                <a:spcPts val="0"/>
              </a:spcAft>
              <a:buClr>
                <a:srgbClr val="000000"/>
              </a:buClr>
              <a:buSzPts val="1300"/>
              <a:buFont typeface="Arial"/>
              <a:buAutoNum type="arabicPeriod"/>
            </a:pPr>
            <a:r>
              <a:rPr b="0" i="0" lang="en-US" sz="1300" u="none" cap="none" strike="noStrike">
                <a:solidFill>
                  <a:srgbClr val="000000"/>
                </a:solidFill>
                <a:latin typeface="Arial"/>
                <a:ea typeface="Arial"/>
                <a:cs typeface="Arial"/>
                <a:sym typeface="Arial"/>
              </a:rPr>
              <a:t>Endpoint Architecture </a:t>
            </a:r>
            <a:r>
              <a:rPr b="0" i="0" lang="en-US" sz="1300" u="sng" cap="none" strike="noStrike">
                <a:solidFill>
                  <a:srgbClr val="009688"/>
                </a:solidFill>
                <a:latin typeface="Arial"/>
                <a:ea typeface="Arial"/>
                <a:cs typeface="Arial"/>
                <a:sym typeface="Arial"/>
                <a:hlinkClick r:id="rId7">
                  <a:extLst>
                    <a:ext uri="{A12FA001-AC4F-418D-AE19-62706E023703}">
                      <ahyp:hlinkClr val="tx"/>
                    </a:ext>
                  </a:extLst>
                </a:hlinkClick>
              </a:rPr>
              <a:t>https://www.trellix.com/en-us/security-awareness/endpoint/what-is-endpoint-security.html</a:t>
            </a:r>
            <a:endParaRPr b="0" i="0" sz="1300" u="none" cap="none" strike="noStrike">
              <a:solidFill>
                <a:srgbClr val="000000"/>
              </a:solidFill>
              <a:latin typeface="Arial"/>
              <a:ea typeface="Arial"/>
              <a:cs typeface="Arial"/>
              <a:sym typeface="Arial"/>
            </a:endParaRPr>
          </a:p>
          <a:p>
            <a:pPr indent="-311150" lvl="0" marL="457200" marR="0" rtl="0" algn="l">
              <a:lnSpc>
                <a:spcPct val="100000"/>
              </a:lnSpc>
              <a:spcBef>
                <a:spcPts val="0"/>
              </a:spcBef>
              <a:spcAft>
                <a:spcPts val="0"/>
              </a:spcAft>
              <a:buClr>
                <a:srgbClr val="000000"/>
              </a:buClr>
              <a:buSzPts val="1300"/>
              <a:buFont typeface="Arial"/>
              <a:buAutoNum type="arabicPeriod"/>
            </a:pPr>
            <a:r>
              <a:rPr b="0" i="0" lang="en-US" sz="1300" u="none" cap="none" strike="noStrike">
                <a:solidFill>
                  <a:srgbClr val="000000"/>
                </a:solidFill>
                <a:latin typeface="Arial"/>
                <a:ea typeface="Arial"/>
                <a:cs typeface="Arial"/>
                <a:sym typeface="Arial"/>
              </a:rPr>
              <a:t>Log Based system </a:t>
            </a:r>
            <a:r>
              <a:rPr b="0" i="0" lang="en-US" sz="1300" u="sng" cap="none" strike="noStrike">
                <a:solidFill>
                  <a:srgbClr val="009688"/>
                </a:solidFill>
                <a:latin typeface="Arial"/>
                <a:ea typeface="Arial"/>
                <a:cs typeface="Arial"/>
                <a:sym typeface="Arial"/>
                <a:hlinkClick r:id="rId8">
                  <a:extLst>
                    <a:ext uri="{A12FA001-AC4F-418D-AE19-62706E023703}">
                      <ahyp:hlinkClr val="tx"/>
                    </a:ext>
                  </a:extLst>
                </a:hlinkClick>
              </a:rPr>
              <a:t>https://help.eset.com/ees/9/en-US/idh_page_logs.html</a:t>
            </a:r>
            <a:endParaRPr b="0" i="0" sz="1300" u="none" cap="none" strike="noStrike">
              <a:solidFill>
                <a:srgbClr val="000000"/>
              </a:solidFill>
              <a:latin typeface="Arial"/>
              <a:ea typeface="Arial"/>
              <a:cs typeface="Arial"/>
              <a:sym typeface="Arial"/>
            </a:endParaRPr>
          </a:p>
          <a:p>
            <a:pPr indent="-311150" lvl="0" marL="457200" marR="0" rtl="0" algn="l">
              <a:lnSpc>
                <a:spcPct val="100000"/>
              </a:lnSpc>
              <a:spcBef>
                <a:spcPts val="0"/>
              </a:spcBef>
              <a:spcAft>
                <a:spcPts val="0"/>
              </a:spcAft>
              <a:buClr>
                <a:srgbClr val="000000"/>
              </a:buClr>
              <a:buSzPts val="1300"/>
              <a:buFont typeface="Arial"/>
              <a:buAutoNum type="arabicPeriod"/>
            </a:pPr>
            <a:r>
              <a:rPr b="0" i="0" lang="en-US" sz="1300" u="none" cap="none" strike="noStrike">
                <a:solidFill>
                  <a:srgbClr val="000000"/>
                </a:solidFill>
                <a:latin typeface="Arial"/>
                <a:ea typeface="Arial"/>
                <a:cs typeface="Arial"/>
                <a:sym typeface="Arial"/>
              </a:rPr>
              <a:t>Virustotal Intigration </a:t>
            </a:r>
            <a:r>
              <a:rPr b="0" i="0" lang="en-US" sz="1300" u="sng" cap="none" strike="noStrike">
                <a:solidFill>
                  <a:srgbClr val="009688"/>
                </a:solidFill>
                <a:latin typeface="Arial"/>
                <a:ea typeface="Arial"/>
                <a:cs typeface="Arial"/>
                <a:sym typeface="Arial"/>
                <a:hlinkClick r:id="rId9">
                  <a:extLst>
                    <a:ext uri="{A12FA001-AC4F-418D-AE19-62706E023703}">
                      <ahyp:hlinkClr val="tx"/>
                    </a:ext>
                  </a:extLst>
                </a:hlinkClick>
              </a:rPr>
              <a:t>https://developers.virustotal.com/reference/overview</a:t>
            </a:r>
            <a:endParaRPr b="0" i="0" sz="1300" u="none" cap="none" strike="noStrike">
              <a:solidFill>
                <a:srgbClr val="000000"/>
              </a:solidFill>
              <a:latin typeface="Arial"/>
              <a:ea typeface="Arial"/>
              <a:cs typeface="Arial"/>
              <a:sym typeface="Arial"/>
            </a:endParaRPr>
          </a:p>
          <a:p>
            <a:pPr indent="-311150" lvl="0" marL="457200" marR="0" rtl="0" algn="l">
              <a:lnSpc>
                <a:spcPct val="100000"/>
              </a:lnSpc>
              <a:spcBef>
                <a:spcPts val="0"/>
              </a:spcBef>
              <a:spcAft>
                <a:spcPts val="0"/>
              </a:spcAft>
              <a:buClr>
                <a:srgbClr val="000000"/>
              </a:buClr>
              <a:buSzPts val="1300"/>
              <a:buFont typeface="Arial"/>
              <a:buAutoNum type="arabicPeriod"/>
            </a:pPr>
            <a:r>
              <a:rPr b="0" i="0" lang="en-US" sz="1300" u="none" cap="none" strike="noStrike">
                <a:solidFill>
                  <a:srgbClr val="000000"/>
                </a:solidFill>
                <a:latin typeface="Arial"/>
                <a:ea typeface="Arial"/>
                <a:cs typeface="Arial"/>
                <a:sym typeface="Arial"/>
              </a:rPr>
              <a:t>Aleint Valut integration </a:t>
            </a:r>
            <a:r>
              <a:rPr b="0" i="0" lang="en-US" sz="1300" u="sng" cap="none" strike="noStrike">
                <a:solidFill>
                  <a:srgbClr val="009688"/>
                </a:solidFill>
                <a:latin typeface="Arial"/>
                <a:ea typeface="Arial"/>
                <a:cs typeface="Arial"/>
                <a:sym typeface="Arial"/>
                <a:hlinkClick r:id="rId10">
                  <a:extLst>
                    <a:ext uri="{A12FA001-AC4F-418D-AE19-62706E023703}">
                      <ahyp:hlinkClr val="tx"/>
                    </a:ext>
                  </a:extLst>
                </a:hlinkClick>
              </a:rPr>
              <a:t>https://mindflow.io/integration/integrate-with-alienvault/</a:t>
            </a:r>
            <a:endParaRPr b="0" i="0" sz="1300" u="none" cap="none" strike="noStrike">
              <a:solidFill>
                <a:srgbClr val="000000"/>
              </a:solidFill>
              <a:latin typeface="Arial"/>
              <a:ea typeface="Arial"/>
              <a:cs typeface="Arial"/>
              <a:sym typeface="Arial"/>
            </a:endParaRPr>
          </a:p>
          <a:p>
            <a:pPr indent="-311150" lvl="0" marL="457200" marR="0" rtl="0" algn="l">
              <a:lnSpc>
                <a:spcPct val="100000"/>
              </a:lnSpc>
              <a:spcBef>
                <a:spcPts val="0"/>
              </a:spcBef>
              <a:spcAft>
                <a:spcPts val="0"/>
              </a:spcAft>
              <a:buClr>
                <a:srgbClr val="000000"/>
              </a:buClr>
              <a:buSzPts val="1300"/>
              <a:buFont typeface="Arial"/>
              <a:buAutoNum type="arabicPeriod"/>
            </a:pPr>
            <a:r>
              <a:rPr b="0" i="0" lang="en-US" sz="1300" u="none" cap="none" strike="noStrike">
                <a:solidFill>
                  <a:srgbClr val="000000"/>
                </a:solidFill>
                <a:latin typeface="Arial"/>
                <a:ea typeface="Arial"/>
                <a:cs typeface="Arial"/>
                <a:sym typeface="Arial"/>
              </a:rPr>
              <a:t>Common Vulnerabilities Exposure Database  </a:t>
            </a:r>
            <a:r>
              <a:rPr b="0" i="0" lang="en-US" sz="1300" u="sng" cap="none" strike="noStrike">
                <a:solidFill>
                  <a:srgbClr val="009688"/>
                </a:solidFill>
                <a:latin typeface="Arial"/>
                <a:ea typeface="Arial"/>
                <a:cs typeface="Arial"/>
                <a:sym typeface="Arial"/>
                <a:hlinkClick r:id="rId11">
                  <a:extLst>
                    <a:ext uri="{A12FA001-AC4F-418D-AE19-62706E023703}">
                      <ahyp:hlinkClr val="tx"/>
                    </a:ext>
                  </a:extLst>
                </a:hlinkClick>
              </a:rPr>
              <a:t>https://cve.mitre.org/cgi-bin/cvekey.cgi?keyword=sql+injection</a:t>
            </a:r>
            <a:endParaRPr b="0" i="0" sz="1300" u="none" cap="none" strike="noStrike">
              <a:solidFill>
                <a:srgbClr val="000000"/>
              </a:solidFill>
              <a:latin typeface="Arial"/>
              <a:ea typeface="Arial"/>
              <a:cs typeface="Arial"/>
              <a:sym typeface="Arial"/>
            </a:endParaRPr>
          </a:p>
          <a:p>
            <a:pPr indent="-311150" lvl="0" marL="457200" marR="0" rtl="0" algn="l">
              <a:lnSpc>
                <a:spcPct val="100000"/>
              </a:lnSpc>
              <a:spcBef>
                <a:spcPts val="0"/>
              </a:spcBef>
              <a:spcAft>
                <a:spcPts val="0"/>
              </a:spcAft>
              <a:buClr>
                <a:srgbClr val="000000"/>
              </a:buClr>
              <a:buSzPts val="1300"/>
              <a:buFont typeface="Arial"/>
              <a:buAutoNum type="arabicPeriod"/>
            </a:pPr>
            <a:r>
              <a:rPr b="0" i="0" lang="en-US" sz="1300" u="none" cap="none" strike="noStrike">
                <a:solidFill>
                  <a:srgbClr val="000000"/>
                </a:solidFill>
                <a:latin typeface="Arial"/>
                <a:ea typeface="Arial"/>
                <a:cs typeface="Arial"/>
                <a:sym typeface="Arial"/>
              </a:rPr>
              <a:t>Ubuntu Repository </a:t>
            </a:r>
            <a:r>
              <a:rPr b="0" i="0" lang="en-US" sz="1300" u="sng" cap="none" strike="noStrike">
                <a:solidFill>
                  <a:srgbClr val="009688"/>
                </a:solidFill>
                <a:latin typeface="Arial"/>
                <a:ea typeface="Arial"/>
                <a:cs typeface="Arial"/>
                <a:sym typeface="Arial"/>
                <a:hlinkClick r:id="rId12">
                  <a:extLst>
                    <a:ext uri="{A12FA001-AC4F-418D-AE19-62706E023703}">
                      <ahyp:hlinkClr val="tx"/>
                    </a:ext>
                  </a:extLst>
                </a:hlinkClick>
              </a:rPr>
              <a:t>https://packages.ubuntu.com/search?keywords=repo</a:t>
            </a:r>
            <a:endParaRPr b="0" i="0" sz="1300" u="none" cap="none" strike="noStrike">
              <a:solidFill>
                <a:srgbClr val="000000"/>
              </a:solidFill>
              <a:latin typeface="Arial"/>
              <a:ea typeface="Arial"/>
              <a:cs typeface="Arial"/>
              <a:sym typeface="Arial"/>
            </a:endParaRPr>
          </a:p>
          <a:p>
            <a:pPr indent="-311150" lvl="0" marL="457200" marR="0" rtl="0" algn="l">
              <a:lnSpc>
                <a:spcPct val="100000"/>
              </a:lnSpc>
              <a:spcBef>
                <a:spcPts val="0"/>
              </a:spcBef>
              <a:spcAft>
                <a:spcPts val="0"/>
              </a:spcAft>
              <a:buClr>
                <a:srgbClr val="000000"/>
              </a:buClr>
              <a:buSzPts val="1300"/>
              <a:buFont typeface="Arial"/>
              <a:buAutoNum type="arabicPeriod"/>
            </a:pPr>
            <a:r>
              <a:rPr b="0" i="0" lang="en-US" sz="1300" u="none" cap="none" strike="noStrike">
                <a:solidFill>
                  <a:srgbClr val="000000"/>
                </a:solidFill>
                <a:latin typeface="Arial"/>
                <a:ea typeface="Arial"/>
                <a:cs typeface="Arial"/>
                <a:sym typeface="Arial"/>
              </a:rPr>
              <a:t>RedHat Linux repository </a:t>
            </a:r>
            <a:r>
              <a:rPr b="0" i="0" lang="en-US" sz="1300" u="sng" cap="none" strike="noStrike">
                <a:solidFill>
                  <a:srgbClr val="009688"/>
                </a:solidFill>
                <a:latin typeface="Arial"/>
                <a:ea typeface="Arial"/>
                <a:cs typeface="Arial"/>
                <a:sym typeface="Arial"/>
                <a:hlinkClick r:id="rId13">
                  <a:extLst>
                    <a:ext uri="{A12FA001-AC4F-418D-AE19-62706E023703}">
                      <ahyp:hlinkClr val="tx"/>
                    </a:ext>
                  </a:extLst>
                </a:hlinkClick>
              </a:rPr>
              <a:t>https://access.redhat.com/documentation/en-us/red_hat_enterprise_linux/6/html/deployment_guide/sec-configuring_yum_and_yum_repositories</a:t>
            </a:r>
            <a:endParaRPr b="0" i="0" sz="13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5"/>
          <p:cNvSpPr txBox="1"/>
          <p:nvPr>
            <p:ph idx="12" type="sldNum"/>
          </p:nvPr>
        </p:nvSpPr>
        <p:spPr>
          <a:xfrm>
            <a:off x="5366236" y="6233258"/>
            <a:ext cx="550985" cy="3651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fld id="{00000000-1234-1234-1234-123412341234}" type="slidenum">
              <a:rPr lang="en-US"/>
              <a:t>‹#›</a:t>
            </a:fld>
            <a:endParaRPr/>
          </a:p>
        </p:txBody>
      </p:sp>
      <p:pic>
        <p:nvPicPr>
          <p:cNvPr id="390" name="Google Shape;390;p35"/>
          <p:cNvPicPr preferRelativeResize="0"/>
          <p:nvPr/>
        </p:nvPicPr>
        <p:blipFill rotWithShape="1">
          <a:blip r:embed="rId3">
            <a:alphaModFix/>
          </a:blip>
          <a:srcRect b="0" l="0" r="0" t="0"/>
          <a:stretch/>
        </p:blipFill>
        <p:spPr>
          <a:xfrm>
            <a:off x="1447800" y="1070775"/>
            <a:ext cx="8953925" cy="4805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3"/>
          <p:cNvSpPr txBox="1"/>
          <p:nvPr>
            <p:ph type="title"/>
          </p:nvPr>
        </p:nvSpPr>
        <p:spPr>
          <a:xfrm>
            <a:off x="642571" y="92565"/>
            <a:ext cx="10515600" cy="7515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1100"/>
              <a:buFont typeface="Arial"/>
              <a:buNone/>
            </a:pPr>
            <a:r>
              <a:rPr b="1" lang="en-US" sz="3400"/>
              <a:t>Introduction</a:t>
            </a:r>
            <a:endParaRPr/>
          </a:p>
        </p:txBody>
      </p:sp>
      <p:sp>
        <p:nvSpPr>
          <p:cNvPr id="89" name="Google Shape;89;p13"/>
          <p:cNvSpPr txBox="1"/>
          <p:nvPr>
            <p:ph idx="12" type="sldNum"/>
          </p:nvPr>
        </p:nvSpPr>
        <p:spPr>
          <a:xfrm>
            <a:off x="5366236" y="6233258"/>
            <a:ext cx="551100" cy="36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fld id="{00000000-1234-1234-1234-123412341234}" type="slidenum">
              <a:rPr lang="en-US"/>
              <a:t>‹#›</a:t>
            </a:fld>
            <a:endParaRPr/>
          </a:p>
        </p:txBody>
      </p:sp>
      <p:sp>
        <p:nvSpPr>
          <p:cNvPr id="90" name="Google Shape;90;p13"/>
          <p:cNvSpPr txBox="1"/>
          <p:nvPr/>
        </p:nvSpPr>
        <p:spPr>
          <a:xfrm>
            <a:off x="165725" y="1032525"/>
            <a:ext cx="11526000" cy="1477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en-US" sz="3100" u="none" cap="none" strike="noStrike">
                <a:solidFill>
                  <a:srgbClr val="000000"/>
                </a:solidFill>
                <a:latin typeface="Source Sans Pro"/>
                <a:ea typeface="Source Sans Pro"/>
                <a:cs typeface="Source Sans Pro"/>
                <a:sym typeface="Source Sans Pro"/>
              </a:rPr>
              <a:t>What is Log based Endpoint Security System?</a:t>
            </a:r>
            <a:endParaRPr b="1" i="0" sz="3100" u="none" cap="none" strike="noStrike">
              <a:solidFill>
                <a:srgbClr val="000000"/>
              </a:solidFill>
              <a:latin typeface="Source Sans Pro"/>
              <a:ea typeface="Source Sans Pro"/>
              <a:cs typeface="Source Sans Pro"/>
              <a:sym typeface="Source Sans Pro"/>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1800"/>
              <a:buFont typeface="Arial"/>
              <a:buNone/>
            </a:pPr>
            <a:r>
              <a:rPr b="1" i="0" lang="en-US" sz="2000" u="none" cap="none" strike="noStrike">
                <a:solidFill>
                  <a:srgbClr val="000000"/>
                </a:solidFill>
                <a:latin typeface="Source Sans Pro"/>
                <a:ea typeface="Source Sans Pro"/>
                <a:cs typeface="Source Sans Pro"/>
                <a:sym typeface="Source Sans Pro"/>
              </a:rPr>
              <a:t>It’s an integrated security solution that capable to collecting and monitoring  real-time log data from registered agent  and provide automated response  different type of security event.</a:t>
            </a:r>
            <a:endParaRPr b="0" i="0" sz="2100" u="none" cap="none" strike="noStrike">
              <a:solidFill>
                <a:srgbClr val="000000"/>
              </a:solidFill>
              <a:latin typeface="Arial"/>
              <a:ea typeface="Arial"/>
              <a:cs typeface="Arial"/>
              <a:sym typeface="Arial"/>
            </a:endParaRPr>
          </a:p>
        </p:txBody>
      </p:sp>
      <p:sp>
        <p:nvSpPr>
          <p:cNvPr id="91" name="Google Shape;91;p13"/>
          <p:cNvSpPr txBox="1"/>
          <p:nvPr/>
        </p:nvSpPr>
        <p:spPr>
          <a:xfrm>
            <a:off x="3176226" y="2462700"/>
            <a:ext cx="48483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en-US" sz="2600" u="none" cap="none" strike="noStrike">
                <a:solidFill>
                  <a:srgbClr val="000000"/>
                </a:solidFill>
                <a:latin typeface="Source Sans Pro"/>
                <a:ea typeface="Source Sans Pro"/>
                <a:cs typeface="Source Sans Pro"/>
                <a:sym typeface="Source Sans Pro"/>
              </a:rPr>
              <a:t>Where it can use this system?</a:t>
            </a:r>
            <a:endParaRPr b="0" i="0" sz="1800" u="none" cap="none" strike="noStrike">
              <a:solidFill>
                <a:srgbClr val="000000"/>
              </a:solidFill>
              <a:latin typeface="Arial"/>
              <a:ea typeface="Arial"/>
              <a:cs typeface="Arial"/>
              <a:sym typeface="Arial"/>
            </a:endParaRPr>
          </a:p>
        </p:txBody>
      </p:sp>
      <p:pic>
        <p:nvPicPr>
          <p:cNvPr id="92" name="Google Shape;92;p13"/>
          <p:cNvPicPr preferRelativeResize="0"/>
          <p:nvPr/>
        </p:nvPicPr>
        <p:blipFill rotWithShape="1">
          <a:blip r:embed="rId3">
            <a:alphaModFix/>
          </a:blip>
          <a:srcRect b="0" l="0" r="0" t="0"/>
          <a:stretch/>
        </p:blipFill>
        <p:spPr>
          <a:xfrm>
            <a:off x="9031717" y="3296365"/>
            <a:ext cx="2594516" cy="1682546"/>
          </a:xfrm>
          <a:prstGeom prst="rect">
            <a:avLst/>
          </a:prstGeom>
          <a:noFill/>
          <a:ln>
            <a:noFill/>
          </a:ln>
        </p:spPr>
      </p:pic>
      <p:pic>
        <p:nvPicPr>
          <p:cNvPr id="93" name="Google Shape;93;p13"/>
          <p:cNvPicPr preferRelativeResize="0"/>
          <p:nvPr/>
        </p:nvPicPr>
        <p:blipFill rotWithShape="1">
          <a:blip r:embed="rId4">
            <a:alphaModFix/>
          </a:blip>
          <a:srcRect b="0" l="0" r="0" t="0"/>
          <a:stretch/>
        </p:blipFill>
        <p:spPr>
          <a:xfrm>
            <a:off x="6274964" y="3263612"/>
            <a:ext cx="2594515" cy="1819043"/>
          </a:xfrm>
          <a:prstGeom prst="rect">
            <a:avLst/>
          </a:prstGeom>
          <a:noFill/>
          <a:ln>
            <a:noFill/>
          </a:ln>
        </p:spPr>
      </p:pic>
      <p:pic>
        <p:nvPicPr>
          <p:cNvPr id="94" name="Google Shape;94;p13"/>
          <p:cNvPicPr preferRelativeResize="0"/>
          <p:nvPr/>
        </p:nvPicPr>
        <p:blipFill rotWithShape="1">
          <a:blip r:embed="rId5">
            <a:alphaModFix/>
          </a:blip>
          <a:srcRect b="0" l="0" r="0" t="0"/>
          <a:stretch/>
        </p:blipFill>
        <p:spPr>
          <a:xfrm>
            <a:off x="3767484" y="3143573"/>
            <a:ext cx="2236296" cy="2015466"/>
          </a:xfrm>
          <a:prstGeom prst="rect">
            <a:avLst/>
          </a:prstGeom>
          <a:noFill/>
          <a:ln>
            <a:noFill/>
          </a:ln>
        </p:spPr>
      </p:pic>
      <p:pic>
        <p:nvPicPr>
          <p:cNvPr id="95" name="Google Shape;95;p13"/>
          <p:cNvPicPr preferRelativeResize="0"/>
          <p:nvPr/>
        </p:nvPicPr>
        <p:blipFill rotWithShape="1">
          <a:blip r:embed="rId6">
            <a:alphaModFix/>
          </a:blip>
          <a:srcRect b="0" l="0" r="0" t="0"/>
          <a:stretch/>
        </p:blipFill>
        <p:spPr>
          <a:xfrm>
            <a:off x="488037" y="3143573"/>
            <a:ext cx="2594515" cy="2015467"/>
          </a:xfrm>
          <a:prstGeom prst="rect">
            <a:avLst/>
          </a:prstGeom>
          <a:noFill/>
          <a:ln>
            <a:noFill/>
          </a:ln>
        </p:spPr>
      </p:pic>
      <p:sp>
        <p:nvSpPr>
          <p:cNvPr id="96" name="Google Shape;96;p13"/>
          <p:cNvSpPr txBox="1"/>
          <p:nvPr/>
        </p:nvSpPr>
        <p:spPr>
          <a:xfrm>
            <a:off x="384051" y="5247563"/>
            <a:ext cx="26985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Source Sans Pro"/>
                <a:ea typeface="Source Sans Pro"/>
                <a:cs typeface="Source Sans Pro"/>
                <a:sym typeface="Source Sans Pro"/>
              </a:rPr>
              <a:t>Corporate Office</a:t>
            </a:r>
            <a:endParaRPr b="0" i="0" sz="1400" u="none" cap="none" strike="noStrike">
              <a:solidFill>
                <a:srgbClr val="000000"/>
              </a:solidFill>
              <a:latin typeface="Arial"/>
              <a:ea typeface="Arial"/>
              <a:cs typeface="Arial"/>
              <a:sym typeface="Arial"/>
            </a:endParaRPr>
          </a:p>
        </p:txBody>
      </p:sp>
      <p:sp>
        <p:nvSpPr>
          <p:cNvPr id="97" name="Google Shape;97;p13"/>
          <p:cNvSpPr txBox="1"/>
          <p:nvPr/>
        </p:nvSpPr>
        <p:spPr>
          <a:xfrm>
            <a:off x="3536350" y="5247563"/>
            <a:ext cx="26985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Source Sans Pro"/>
                <a:ea typeface="Source Sans Pro"/>
                <a:cs typeface="Source Sans Pro"/>
                <a:sym typeface="Source Sans Pro"/>
              </a:rPr>
              <a:t>Bank</a:t>
            </a:r>
            <a:endParaRPr b="0" i="0" sz="1400" u="none" cap="none" strike="noStrike">
              <a:solidFill>
                <a:srgbClr val="000000"/>
              </a:solidFill>
              <a:latin typeface="Arial"/>
              <a:ea typeface="Arial"/>
              <a:cs typeface="Arial"/>
              <a:sym typeface="Arial"/>
            </a:endParaRPr>
          </a:p>
        </p:txBody>
      </p:sp>
      <p:sp>
        <p:nvSpPr>
          <p:cNvPr id="98" name="Google Shape;98;p13"/>
          <p:cNvSpPr txBox="1"/>
          <p:nvPr/>
        </p:nvSpPr>
        <p:spPr>
          <a:xfrm>
            <a:off x="6394059" y="5247563"/>
            <a:ext cx="26985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Source Sans Pro"/>
                <a:ea typeface="Source Sans Pro"/>
                <a:cs typeface="Source Sans Pro"/>
                <a:sym typeface="Source Sans Pro"/>
              </a:rPr>
              <a:t>Govt Office</a:t>
            </a:r>
            <a:endParaRPr b="0" i="0" sz="1400" u="none" cap="none" strike="noStrike">
              <a:solidFill>
                <a:srgbClr val="000000"/>
              </a:solidFill>
              <a:latin typeface="Arial"/>
              <a:ea typeface="Arial"/>
              <a:cs typeface="Arial"/>
              <a:sym typeface="Arial"/>
            </a:endParaRPr>
          </a:p>
        </p:txBody>
      </p:sp>
      <p:sp>
        <p:nvSpPr>
          <p:cNvPr id="99" name="Google Shape;99;p13"/>
          <p:cNvSpPr txBox="1"/>
          <p:nvPr/>
        </p:nvSpPr>
        <p:spPr>
          <a:xfrm>
            <a:off x="9092623" y="5073598"/>
            <a:ext cx="2698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Source Sans Pro"/>
                <a:ea typeface="Source Sans Pro"/>
                <a:cs typeface="Source Sans Pro"/>
                <a:sym typeface="Source Sans Pro"/>
              </a:rPr>
              <a:t>Domain Hosting Company</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par>
                                <p:cTn fill="hold" nodeType="with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par>
                                <p:cTn fill="hold" nodeType="with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par>
                                <p:cTn fill="hold" nodeType="with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par>
                                <p:cTn fill="hold" nodeType="with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4"/>
          <p:cNvSpPr txBox="1"/>
          <p:nvPr>
            <p:ph type="title"/>
          </p:nvPr>
        </p:nvSpPr>
        <p:spPr>
          <a:xfrm>
            <a:off x="660306" y="169048"/>
            <a:ext cx="10515600" cy="7515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SzPts val="1800"/>
              <a:buNone/>
            </a:pPr>
            <a:r>
              <a:rPr b="1" lang="en-US" sz="3400"/>
              <a:t>Introduction</a:t>
            </a:r>
            <a:endParaRPr/>
          </a:p>
        </p:txBody>
      </p:sp>
      <p:sp>
        <p:nvSpPr>
          <p:cNvPr id="105" name="Google Shape;105;p14"/>
          <p:cNvSpPr txBox="1"/>
          <p:nvPr>
            <p:ph idx="12" type="sldNum"/>
          </p:nvPr>
        </p:nvSpPr>
        <p:spPr>
          <a:xfrm>
            <a:off x="5366236" y="6233258"/>
            <a:ext cx="550985" cy="3651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fld id="{00000000-1234-1234-1234-123412341234}" type="slidenum">
              <a:rPr lang="en-US"/>
              <a:t>‹#›</a:t>
            </a:fld>
            <a:endParaRPr/>
          </a:p>
        </p:txBody>
      </p:sp>
      <p:sp>
        <p:nvSpPr>
          <p:cNvPr id="106" name="Google Shape;106;p14"/>
          <p:cNvSpPr txBox="1"/>
          <p:nvPr/>
        </p:nvSpPr>
        <p:spPr>
          <a:xfrm>
            <a:off x="257144" y="882524"/>
            <a:ext cx="30894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US" sz="3400" u="none" cap="none" strike="noStrike">
                <a:solidFill>
                  <a:srgbClr val="000000"/>
                </a:solidFill>
                <a:latin typeface="Source Sans Pro"/>
                <a:ea typeface="Source Sans Pro"/>
                <a:cs typeface="Source Sans Pro"/>
                <a:sym typeface="Source Sans Pro"/>
              </a:rPr>
              <a:t>What is log ?</a:t>
            </a:r>
            <a:endParaRPr b="0" i="0" sz="3400" u="none" cap="none" strike="noStrike">
              <a:solidFill>
                <a:srgbClr val="000000"/>
              </a:solidFill>
              <a:latin typeface="Arial"/>
              <a:ea typeface="Arial"/>
              <a:cs typeface="Arial"/>
              <a:sym typeface="Arial"/>
            </a:endParaRPr>
          </a:p>
        </p:txBody>
      </p:sp>
      <p:sp>
        <p:nvSpPr>
          <p:cNvPr id="107" name="Google Shape;107;p14"/>
          <p:cNvSpPr txBox="1"/>
          <p:nvPr/>
        </p:nvSpPr>
        <p:spPr>
          <a:xfrm>
            <a:off x="1485151" y="1661575"/>
            <a:ext cx="4614600" cy="17238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0" lang="en-US" sz="2000" u="none" cap="none" strike="noStrike">
                <a:solidFill>
                  <a:srgbClr val="000000"/>
                </a:solidFill>
                <a:latin typeface="Arial"/>
                <a:ea typeface="Arial"/>
                <a:cs typeface="Arial"/>
                <a:sym typeface="Arial"/>
              </a:rPr>
              <a:t>A log file is a computer-generated data file that contains information about usage patterns, activities, and operations within an operating system</a:t>
            </a:r>
            <a:endParaRPr b="1" i="0" sz="2000" u="none" cap="none" strike="noStrike">
              <a:solidFill>
                <a:srgbClr val="000000"/>
              </a:solidFill>
              <a:latin typeface="Arial"/>
              <a:ea typeface="Arial"/>
              <a:cs typeface="Arial"/>
              <a:sym typeface="Arial"/>
            </a:endParaRPr>
          </a:p>
        </p:txBody>
      </p:sp>
      <p:pic>
        <p:nvPicPr>
          <p:cNvPr id="108" name="Google Shape;108;p14"/>
          <p:cNvPicPr preferRelativeResize="0"/>
          <p:nvPr/>
        </p:nvPicPr>
        <p:blipFill rotWithShape="1">
          <a:blip r:embed="rId3">
            <a:alphaModFix/>
          </a:blip>
          <a:srcRect b="0" l="0" r="0" t="0"/>
          <a:stretch/>
        </p:blipFill>
        <p:spPr>
          <a:xfrm>
            <a:off x="76200" y="1635981"/>
            <a:ext cx="1620525" cy="1723800"/>
          </a:xfrm>
          <a:prstGeom prst="rect">
            <a:avLst/>
          </a:prstGeom>
          <a:noFill/>
          <a:ln>
            <a:noFill/>
          </a:ln>
        </p:spPr>
      </p:pic>
      <p:sp>
        <p:nvSpPr>
          <p:cNvPr id="109" name="Google Shape;109;p14"/>
          <p:cNvSpPr txBox="1"/>
          <p:nvPr/>
        </p:nvSpPr>
        <p:spPr>
          <a:xfrm>
            <a:off x="6167800" y="915225"/>
            <a:ext cx="6626700" cy="661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lang="en-US" sz="3100">
                <a:latin typeface="Source Sans Pro"/>
                <a:ea typeface="Source Sans Pro"/>
                <a:cs typeface="Source Sans Pro"/>
                <a:sym typeface="Source Sans Pro"/>
              </a:rPr>
              <a:t>Why this system called Log base ?</a:t>
            </a:r>
            <a:endParaRPr b="1" sz="3100">
              <a:latin typeface="Source Sans Pro"/>
              <a:ea typeface="Source Sans Pro"/>
              <a:cs typeface="Source Sans Pro"/>
              <a:sym typeface="Source Sans Pro"/>
            </a:endParaRPr>
          </a:p>
        </p:txBody>
      </p:sp>
      <p:sp>
        <p:nvSpPr>
          <p:cNvPr id="110" name="Google Shape;110;p14"/>
          <p:cNvSpPr txBox="1"/>
          <p:nvPr/>
        </p:nvSpPr>
        <p:spPr>
          <a:xfrm>
            <a:off x="6249628" y="1652445"/>
            <a:ext cx="5344500" cy="1416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lang="en-US" sz="2000"/>
              <a:t>Basically it's taking the decision according to the system log file that's why it's called log based Endpoint security solution</a:t>
            </a:r>
            <a:endParaRPr b="1" i="0" sz="1300" u="none" cap="none" strike="noStrike">
              <a:solidFill>
                <a:srgbClr val="000000"/>
              </a:solidFill>
              <a:latin typeface="Arial"/>
              <a:ea typeface="Arial"/>
              <a:cs typeface="Arial"/>
              <a:sym typeface="Arial"/>
            </a:endParaRPr>
          </a:p>
        </p:txBody>
      </p:sp>
      <p:sp>
        <p:nvSpPr>
          <p:cNvPr id="111" name="Google Shape;111;p14"/>
          <p:cNvSpPr txBox="1"/>
          <p:nvPr/>
        </p:nvSpPr>
        <p:spPr>
          <a:xfrm>
            <a:off x="3377400" y="3418575"/>
            <a:ext cx="4293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US" sz="2800" u="none" cap="none" strike="noStrike">
                <a:solidFill>
                  <a:srgbClr val="000000"/>
                </a:solidFill>
                <a:latin typeface="Source Sans Pro"/>
                <a:ea typeface="Source Sans Pro"/>
                <a:cs typeface="Source Sans Pro"/>
                <a:sym typeface="Source Sans Pro"/>
              </a:rPr>
              <a:t>Why do we need this ?</a:t>
            </a:r>
            <a:endParaRPr b="0" i="0" sz="2800" u="none" cap="none" strike="noStrike">
              <a:solidFill>
                <a:srgbClr val="000000"/>
              </a:solidFill>
              <a:latin typeface="Arial"/>
              <a:ea typeface="Arial"/>
              <a:cs typeface="Arial"/>
              <a:sym typeface="Arial"/>
            </a:endParaRPr>
          </a:p>
        </p:txBody>
      </p:sp>
      <p:sp>
        <p:nvSpPr>
          <p:cNvPr id="112" name="Google Shape;112;p14"/>
          <p:cNvSpPr txBox="1"/>
          <p:nvPr/>
        </p:nvSpPr>
        <p:spPr>
          <a:xfrm>
            <a:off x="621475" y="4265425"/>
            <a:ext cx="4813800" cy="554100"/>
          </a:xfrm>
          <a:prstGeom prst="rect">
            <a:avLst/>
          </a:prstGeom>
          <a:noFill/>
          <a:ln>
            <a:noFill/>
          </a:ln>
        </p:spPr>
        <p:txBody>
          <a:bodyPr anchorCtr="0" anchor="t" bIns="91425" lIns="91425" spcFirstLastPara="1" rIns="91425" wrap="square" tIns="91425">
            <a:spAutoFit/>
          </a:bodyPr>
          <a:lstStyle/>
          <a:p>
            <a:pPr indent="-381000" lvl="0" marL="457200" marR="0" rtl="0" algn="l">
              <a:lnSpc>
                <a:spcPct val="150000"/>
              </a:lnSpc>
              <a:spcBef>
                <a:spcPts val="0"/>
              </a:spcBef>
              <a:spcAft>
                <a:spcPts val="0"/>
              </a:spcAft>
              <a:buClr>
                <a:srgbClr val="000000"/>
              </a:buClr>
              <a:buSzPts val="2400"/>
              <a:buFont typeface="Source Sans Pro"/>
              <a:buChar char="➢"/>
            </a:pPr>
            <a:r>
              <a:rPr b="1" i="0" lang="en-US" sz="2400" u="none" cap="none" strike="noStrike">
                <a:solidFill>
                  <a:srgbClr val="000000"/>
                </a:solidFill>
                <a:latin typeface="Source Sans Pro"/>
                <a:ea typeface="Source Sans Pro"/>
                <a:cs typeface="Source Sans Pro"/>
                <a:sym typeface="Source Sans Pro"/>
              </a:rPr>
              <a:t>Intrusion </a:t>
            </a:r>
            <a:r>
              <a:rPr b="1" lang="en-US" sz="2400">
                <a:latin typeface="Source Sans Pro"/>
                <a:ea typeface="Source Sans Pro"/>
                <a:cs typeface="Source Sans Pro"/>
                <a:sym typeface="Source Sans Pro"/>
              </a:rPr>
              <a:t>D</a:t>
            </a:r>
            <a:r>
              <a:rPr b="1" lang="en-US" sz="2400">
                <a:latin typeface="Source Sans Pro"/>
                <a:ea typeface="Source Sans Pro"/>
                <a:cs typeface="Source Sans Pro"/>
                <a:sym typeface="Source Sans Pro"/>
              </a:rPr>
              <a:t>etection</a:t>
            </a:r>
            <a:endParaRPr b="0" i="0" sz="2400" u="none" cap="none" strike="noStrike">
              <a:solidFill>
                <a:srgbClr val="000000"/>
              </a:solidFill>
              <a:latin typeface="Arial"/>
              <a:ea typeface="Arial"/>
              <a:cs typeface="Arial"/>
              <a:sym typeface="Arial"/>
            </a:endParaRPr>
          </a:p>
        </p:txBody>
      </p:sp>
      <p:sp>
        <p:nvSpPr>
          <p:cNvPr id="113" name="Google Shape;113;p14"/>
          <p:cNvSpPr txBox="1"/>
          <p:nvPr/>
        </p:nvSpPr>
        <p:spPr>
          <a:xfrm>
            <a:off x="6283213" y="4247107"/>
            <a:ext cx="3867300" cy="554100"/>
          </a:xfrm>
          <a:prstGeom prst="rect">
            <a:avLst/>
          </a:prstGeom>
          <a:noFill/>
          <a:ln>
            <a:noFill/>
          </a:ln>
        </p:spPr>
        <p:txBody>
          <a:bodyPr anchorCtr="0" anchor="t" bIns="91425" lIns="91425" spcFirstLastPara="1" rIns="91425" wrap="square" tIns="91425">
            <a:spAutoFit/>
          </a:bodyPr>
          <a:lstStyle/>
          <a:p>
            <a:pPr indent="-381000" lvl="0" marL="457200" marR="0" rtl="0" algn="l">
              <a:lnSpc>
                <a:spcPct val="150000"/>
              </a:lnSpc>
              <a:spcBef>
                <a:spcPts val="0"/>
              </a:spcBef>
              <a:spcAft>
                <a:spcPts val="0"/>
              </a:spcAft>
              <a:buClr>
                <a:srgbClr val="000000"/>
              </a:buClr>
              <a:buSzPts val="2400"/>
              <a:buFont typeface="Source Sans Pro"/>
              <a:buChar char="➢"/>
            </a:pPr>
            <a:r>
              <a:rPr b="1" i="0" lang="en-US" sz="2400" u="none" cap="none" strike="noStrike">
                <a:solidFill>
                  <a:srgbClr val="000000"/>
                </a:solidFill>
                <a:latin typeface="Source Sans Pro"/>
                <a:ea typeface="Source Sans Pro"/>
                <a:cs typeface="Source Sans Pro"/>
                <a:sym typeface="Source Sans Pro"/>
              </a:rPr>
              <a:t>Malware Detection</a:t>
            </a:r>
            <a:endParaRPr b="0" i="0" sz="2400" u="none" cap="none" strike="noStrike">
              <a:solidFill>
                <a:srgbClr val="000000"/>
              </a:solidFill>
              <a:latin typeface="Arial"/>
              <a:ea typeface="Arial"/>
              <a:cs typeface="Arial"/>
              <a:sym typeface="Arial"/>
            </a:endParaRPr>
          </a:p>
        </p:txBody>
      </p:sp>
      <p:sp>
        <p:nvSpPr>
          <p:cNvPr id="114" name="Google Shape;114;p14"/>
          <p:cNvSpPr txBox="1"/>
          <p:nvPr/>
        </p:nvSpPr>
        <p:spPr>
          <a:xfrm>
            <a:off x="6291249" y="4807125"/>
            <a:ext cx="5201100" cy="554100"/>
          </a:xfrm>
          <a:prstGeom prst="rect">
            <a:avLst/>
          </a:prstGeom>
          <a:noFill/>
          <a:ln>
            <a:noFill/>
          </a:ln>
        </p:spPr>
        <p:txBody>
          <a:bodyPr anchorCtr="0" anchor="t" bIns="91425" lIns="91425" spcFirstLastPara="1" rIns="91425" wrap="square" tIns="91425">
            <a:spAutoFit/>
          </a:bodyPr>
          <a:lstStyle/>
          <a:p>
            <a:pPr indent="-381000" lvl="0" marL="457200" marR="0" rtl="0" algn="l">
              <a:lnSpc>
                <a:spcPct val="150000"/>
              </a:lnSpc>
              <a:spcBef>
                <a:spcPts val="0"/>
              </a:spcBef>
              <a:spcAft>
                <a:spcPts val="0"/>
              </a:spcAft>
              <a:buClr>
                <a:srgbClr val="000000"/>
              </a:buClr>
              <a:buSzPts val="2400"/>
              <a:buFont typeface="Source Sans Pro"/>
              <a:buChar char="➢"/>
            </a:pPr>
            <a:r>
              <a:rPr b="1" i="0" lang="en-US" sz="2400" u="none" cap="none" strike="noStrike">
                <a:solidFill>
                  <a:srgbClr val="000000"/>
                </a:solidFill>
                <a:latin typeface="Source Sans Pro"/>
                <a:ea typeface="Source Sans Pro"/>
                <a:cs typeface="Source Sans Pro"/>
                <a:sym typeface="Source Sans Pro"/>
              </a:rPr>
              <a:t>Segregated global Black listed IP</a:t>
            </a:r>
            <a:endParaRPr b="0" i="0" sz="2400" u="none" cap="none" strike="noStrike">
              <a:solidFill>
                <a:srgbClr val="000000"/>
              </a:solidFill>
              <a:latin typeface="Arial"/>
              <a:ea typeface="Arial"/>
              <a:cs typeface="Arial"/>
              <a:sym typeface="Arial"/>
            </a:endParaRPr>
          </a:p>
        </p:txBody>
      </p:sp>
      <p:sp>
        <p:nvSpPr>
          <p:cNvPr id="115" name="Google Shape;115;p14"/>
          <p:cNvSpPr txBox="1"/>
          <p:nvPr/>
        </p:nvSpPr>
        <p:spPr>
          <a:xfrm>
            <a:off x="6291250" y="5318150"/>
            <a:ext cx="6432000" cy="554100"/>
          </a:xfrm>
          <a:prstGeom prst="rect">
            <a:avLst/>
          </a:prstGeom>
          <a:noFill/>
          <a:ln>
            <a:noFill/>
          </a:ln>
        </p:spPr>
        <p:txBody>
          <a:bodyPr anchorCtr="0" anchor="t" bIns="91425" lIns="91425" spcFirstLastPara="1" rIns="91425" wrap="square" tIns="91425">
            <a:spAutoFit/>
          </a:bodyPr>
          <a:lstStyle/>
          <a:p>
            <a:pPr indent="-381000" lvl="0" marL="457200" marR="0" rtl="0" algn="l">
              <a:lnSpc>
                <a:spcPct val="150000"/>
              </a:lnSpc>
              <a:spcBef>
                <a:spcPts val="0"/>
              </a:spcBef>
              <a:spcAft>
                <a:spcPts val="0"/>
              </a:spcAft>
              <a:buClr>
                <a:srgbClr val="000000"/>
              </a:buClr>
              <a:buSzPts val="2400"/>
              <a:buFont typeface="Source Sans Pro"/>
              <a:buChar char="➢"/>
            </a:pPr>
            <a:r>
              <a:rPr b="1" i="0" lang="en-US" sz="2400" u="none" cap="none" strike="noStrike">
                <a:solidFill>
                  <a:srgbClr val="000000"/>
                </a:solidFill>
                <a:latin typeface="Source Sans Pro"/>
                <a:ea typeface="Source Sans Pro"/>
                <a:cs typeface="Source Sans Pro"/>
                <a:sym typeface="Source Sans Pro"/>
              </a:rPr>
              <a:t>System I</a:t>
            </a:r>
            <a:r>
              <a:rPr b="1" i="0" lang="en-US" sz="2400" u="none" cap="none" strike="noStrike">
                <a:solidFill>
                  <a:srgbClr val="000000"/>
                </a:solidFill>
                <a:latin typeface="Source Sans Pro"/>
                <a:ea typeface="Source Sans Pro"/>
                <a:cs typeface="Source Sans Pro"/>
                <a:sym typeface="Source Sans Pro"/>
              </a:rPr>
              <a:t>nventory Check</a:t>
            </a:r>
            <a:endParaRPr b="0" i="0" sz="2400" u="none" cap="none" strike="noStrike">
              <a:solidFill>
                <a:srgbClr val="000000"/>
              </a:solidFill>
              <a:latin typeface="Arial"/>
              <a:ea typeface="Arial"/>
              <a:cs typeface="Arial"/>
              <a:sym typeface="Arial"/>
            </a:endParaRPr>
          </a:p>
        </p:txBody>
      </p:sp>
      <p:sp>
        <p:nvSpPr>
          <p:cNvPr id="116" name="Google Shape;116;p14"/>
          <p:cNvSpPr txBox="1"/>
          <p:nvPr/>
        </p:nvSpPr>
        <p:spPr>
          <a:xfrm>
            <a:off x="608248" y="4786273"/>
            <a:ext cx="4813800" cy="554100"/>
          </a:xfrm>
          <a:prstGeom prst="rect">
            <a:avLst/>
          </a:prstGeom>
          <a:noFill/>
          <a:ln>
            <a:noFill/>
          </a:ln>
        </p:spPr>
        <p:txBody>
          <a:bodyPr anchorCtr="0" anchor="t" bIns="91425" lIns="91425" spcFirstLastPara="1" rIns="91425" wrap="square" tIns="91425">
            <a:spAutoFit/>
          </a:bodyPr>
          <a:lstStyle/>
          <a:p>
            <a:pPr indent="-381000" lvl="0" marL="457200" marR="0" rtl="0" algn="l">
              <a:lnSpc>
                <a:spcPct val="150000"/>
              </a:lnSpc>
              <a:spcBef>
                <a:spcPts val="0"/>
              </a:spcBef>
              <a:spcAft>
                <a:spcPts val="0"/>
              </a:spcAft>
              <a:buClr>
                <a:srgbClr val="000000"/>
              </a:buClr>
              <a:buSzPts val="2400"/>
              <a:buFont typeface="Source Sans Pro"/>
              <a:buChar char="➢"/>
            </a:pPr>
            <a:r>
              <a:rPr b="1" i="0" lang="en-US" sz="2400" u="none" cap="none" strike="noStrike">
                <a:solidFill>
                  <a:srgbClr val="000000"/>
                </a:solidFill>
                <a:latin typeface="Source Sans Pro"/>
                <a:ea typeface="Source Sans Pro"/>
                <a:cs typeface="Source Sans Pro"/>
                <a:sym typeface="Source Sans Pro"/>
              </a:rPr>
              <a:t>File Integrity monitoring</a:t>
            </a:r>
            <a:endParaRPr b="0" i="0" sz="2400" u="none" cap="none" strike="noStrike">
              <a:solidFill>
                <a:srgbClr val="000000"/>
              </a:solidFill>
              <a:latin typeface="Arial"/>
              <a:ea typeface="Arial"/>
              <a:cs typeface="Arial"/>
              <a:sym typeface="Arial"/>
            </a:endParaRPr>
          </a:p>
        </p:txBody>
      </p:sp>
      <p:sp>
        <p:nvSpPr>
          <p:cNvPr id="117" name="Google Shape;117;p14"/>
          <p:cNvSpPr txBox="1"/>
          <p:nvPr/>
        </p:nvSpPr>
        <p:spPr>
          <a:xfrm>
            <a:off x="619160" y="5310175"/>
            <a:ext cx="4813800" cy="554100"/>
          </a:xfrm>
          <a:prstGeom prst="rect">
            <a:avLst/>
          </a:prstGeom>
          <a:noFill/>
          <a:ln>
            <a:noFill/>
          </a:ln>
        </p:spPr>
        <p:txBody>
          <a:bodyPr anchorCtr="0" anchor="t" bIns="91425" lIns="91425" spcFirstLastPara="1" rIns="91425" wrap="square" tIns="91425">
            <a:spAutoFit/>
          </a:bodyPr>
          <a:lstStyle/>
          <a:p>
            <a:pPr indent="-381000" lvl="0" marL="457200" marR="0" rtl="0" algn="l">
              <a:lnSpc>
                <a:spcPct val="150000"/>
              </a:lnSpc>
              <a:spcBef>
                <a:spcPts val="0"/>
              </a:spcBef>
              <a:spcAft>
                <a:spcPts val="0"/>
              </a:spcAft>
              <a:buClr>
                <a:srgbClr val="000000"/>
              </a:buClr>
              <a:buSzPts val="2400"/>
              <a:buFont typeface="Source Sans Pro"/>
              <a:buChar char="➢"/>
            </a:pPr>
            <a:r>
              <a:rPr b="1" i="0" lang="en-US" sz="2400" u="none" cap="none" strike="noStrike">
                <a:solidFill>
                  <a:srgbClr val="000000"/>
                </a:solidFill>
                <a:latin typeface="Source Sans Pro"/>
                <a:ea typeface="Source Sans Pro"/>
                <a:cs typeface="Source Sans Pro"/>
                <a:sym typeface="Source Sans Pro"/>
              </a:rPr>
              <a:t>Vulnerability Detection</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5"/>
          <p:cNvSpPr txBox="1"/>
          <p:nvPr>
            <p:ph type="title"/>
          </p:nvPr>
        </p:nvSpPr>
        <p:spPr>
          <a:xfrm>
            <a:off x="685800" y="92565"/>
            <a:ext cx="10515600" cy="7515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SzPts val="1800"/>
              <a:buNone/>
            </a:pPr>
            <a:r>
              <a:rPr b="1" lang="en-US" sz="3400"/>
              <a:t>Motivation</a:t>
            </a:r>
            <a:endParaRPr/>
          </a:p>
        </p:txBody>
      </p:sp>
      <p:sp>
        <p:nvSpPr>
          <p:cNvPr id="123" name="Google Shape;123;p15"/>
          <p:cNvSpPr txBox="1"/>
          <p:nvPr>
            <p:ph idx="12" type="sldNum"/>
          </p:nvPr>
        </p:nvSpPr>
        <p:spPr>
          <a:xfrm>
            <a:off x="5366236" y="6233258"/>
            <a:ext cx="551100" cy="36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fld id="{00000000-1234-1234-1234-123412341234}" type="slidenum">
              <a:rPr lang="en-US"/>
              <a:t>‹#›</a:t>
            </a:fld>
            <a:endParaRPr/>
          </a:p>
        </p:txBody>
      </p:sp>
      <p:pic>
        <p:nvPicPr>
          <p:cNvPr id="124" name="Google Shape;124;p15"/>
          <p:cNvPicPr preferRelativeResize="0"/>
          <p:nvPr/>
        </p:nvPicPr>
        <p:blipFill rotWithShape="1">
          <a:blip r:embed="rId3">
            <a:alphaModFix/>
          </a:blip>
          <a:srcRect b="0" l="0" r="0" t="0"/>
          <a:stretch/>
        </p:blipFill>
        <p:spPr>
          <a:xfrm>
            <a:off x="22775" y="956700"/>
            <a:ext cx="12169225" cy="4881525"/>
          </a:xfrm>
          <a:prstGeom prst="rect">
            <a:avLst/>
          </a:prstGeom>
          <a:noFill/>
          <a:ln>
            <a:noFill/>
          </a:ln>
        </p:spPr>
      </p:pic>
      <p:sp>
        <p:nvSpPr>
          <p:cNvPr id="125" name="Google Shape;125;p15"/>
          <p:cNvSpPr txBox="1"/>
          <p:nvPr/>
        </p:nvSpPr>
        <p:spPr>
          <a:xfrm>
            <a:off x="6867744" y="1604921"/>
            <a:ext cx="3972900" cy="7080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3400"/>
              <a:buFont typeface="Arial"/>
              <a:buNone/>
            </a:pPr>
            <a:r>
              <a:rPr b="1" i="0" lang="en-US" sz="3400" u="none" cap="none" strike="noStrike">
                <a:solidFill>
                  <a:srgbClr val="E65E12"/>
                </a:solidFill>
                <a:latin typeface="Comic Sans MS"/>
                <a:ea typeface="Comic Sans MS"/>
                <a:cs typeface="Comic Sans MS"/>
                <a:sym typeface="Comic Sans MS"/>
              </a:rPr>
              <a:t>Motivation</a:t>
            </a:r>
            <a:endParaRPr b="1" i="0" sz="3400" u="none" cap="none" strike="noStrike">
              <a:solidFill>
                <a:srgbClr val="E65E12"/>
              </a:solidFill>
              <a:latin typeface="Comic Sans MS"/>
              <a:ea typeface="Comic Sans MS"/>
              <a:cs typeface="Comic Sans MS"/>
              <a:sym typeface="Comic Sans M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6"/>
          <p:cNvSpPr txBox="1"/>
          <p:nvPr>
            <p:ph type="title"/>
          </p:nvPr>
        </p:nvSpPr>
        <p:spPr>
          <a:xfrm>
            <a:off x="762000" y="92565"/>
            <a:ext cx="10515600" cy="7515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1100"/>
              <a:buFont typeface="Arial"/>
              <a:buNone/>
            </a:pPr>
            <a:r>
              <a:rPr b="1" lang="en-US" sz="3400"/>
              <a:t>Motivation</a:t>
            </a:r>
            <a:endParaRPr/>
          </a:p>
        </p:txBody>
      </p:sp>
      <p:sp>
        <p:nvSpPr>
          <p:cNvPr id="131" name="Google Shape;131;p16"/>
          <p:cNvSpPr txBox="1"/>
          <p:nvPr>
            <p:ph idx="12" type="sldNum"/>
          </p:nvPr>
        </p:nvSpPr>
        <p:spPr>
          <a:xfrm>
            <a:off x="5366236" y="6233258"/>
            <a:ext cx="551100" cy="36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fld id="{00000000-1234-1234-1234-123412341234}" type="slidenum">
              <a:rPr lang="en-US"/>
              <a:t>‹#›</a:t>
            </a:fld>
            <a:endParaRPr/>
          </a:p>
        </p:txBody>
      </p:sp>
      <p:pic>
        <p:nvPicPr>
          <p:cNvPr id="132" name="Google Shape;132;p16"/>
          <p:cNvPicPr preferRelativeResize="0"/>
          <p:nvPr/>
        </p:nvPicPr>
        <p:blipFill rotWithShape="1">
          <a:blip r:embed="rId3">
            <a:alphaModFix/>
          </a:blip>
          <a:srcRect b="0" l="0" r="0" t="0"/>
          <a:stretch/>
        </p:blipFill>
        <p:spPr>
          <a:xfrm>
            <a:off x="3231971" y="3009480"/>
            <a:ext cx="1820687" cy="1895962"/>
          </a:xfrm>
          <a:prstGeom prst="rect">
            <a:avLst/>
          </a:prstGeom>
          <a:noFill/>
          <a:ln>
            <a:noFill/>
          </a:ln>
        </p:spPr>
      </p:pic>
      <p:pic>
        <p:nvPicPr>
          <p:cNvPr id="133" name="Google Shape;133;p16"/>
          <p:cNvPicPr preferRelativeResize="0"/>
          <p:nvPr/>
        </p:nvPicPr>
        <p:blipFill rotWithShape="1">
          <a:blip r:embed="rId4">
            <a:alphaModFix/>
          </a:blip>
          <a:srcRect b="0" l="0" r="0" t="0"/>
          <a:stretch/>
        </p:blipFill>
        <p:spPr>
          <a:xfrm>
            <a:off x="1286205" y="2081290"/>
            <a:ext cx="1896128" cy="2126395"/>
          </a:xfrm>
          <a:prstGeom prst="rect">
            <a:avLst/>
          </a:prstGeom>
          <a:noFill/>
          <a:ln>
            <a:noFill/>
          </a:ln>
        </p:spPr>
      </p:pic>
      <p:cxnSp>
        <p:nvCxnSpPr>
          <p:cNvPr id="134" name="Google Shape;134;p16"/>
          <p:cNvCxnSpPr/>
          <p:nvPr/>
        </p:nvCxnSpPr>
        <p:spPr>
          <a:xfrm flipH="1">
            <a:off x="3577070" y="4533497"/>
            <a:ext cx="265200" cy="408000"/>
          </a:xfrm>
          <a:prstGeom prst="straightConnector1">
            <a:avLst/>
          </a:prstGeom>
          <a:noFill/>
          <a:ln cap="flat" cmpd="sng" w="9525">
            <a:solidFill>
              <a:srgbClr val="000000"/>
            </a:solidFill>
            <a:prstDash val="solid"/>
            <a:round/>
            <a:headEnd len="sm" w="sm" type="none"/>
            <a:tailEnd len="sm" w="sm" type="none"/>
          </a:ln>
        </p:spPr>
      </p:cxnSp>
      <p:cxnSp>
        <p:nvCxnSpPr>
          <p:cNvPr id="135" name="Google Shape;135;p16"/>
          <p:cNvCxnSpPr/>
          <p:nvPr/>
        </p:nvCxnSpPr>
        <p:spPr>
          <a:xfrm flipH="1">
            <a:off x="2982895" y="4941436"/>
            <a:ext cx="594000" cy="8100"/>
          </a:xfrm>
          <a:prstGeom prst="straightConnector1">
            <a:avLst/>
          </a:prstGeom>
          <a:noFill/>
          <a:ln cap="flat" cmpd="sng" w="9525">
            <a:solidFill>
              <a:srgbClr val="000000"/>
            </a:solidFill>
            <a:prstDash val="solid"/>
            <a:round/>
            <a:headEnd len="sm" w="sm" type="none"/>
            <a:tailEnd len="med" w="med" type="triangle"/>
          </a:ln>
        </p:spPr>
      </p:cxnSp>
      <p:sp>
        <p:nvSpPr>
          <p:cNvPr id="136" name="Google Shape;136;p16"/>
          <p:cNvSpPr/>
          <p:nvPr/>
        </p:nvSpPr>
        <p:spPr>
          <a:xfrm>
            <a:off x="967150" y="4381025"/>
            <a:ext cx="2021100" cy="1062600"/>
          </a:xfrm>
          <a:prstGeom prst="roundRect">
            <a:avLst>
              <a:gd fmla="val 16667" name="adj"/>
            </a:avLst>
          </a:prstGeom>
          <a:solidFill>
            <a:srgbClr val="6D9EE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000000"/>
                </a:solidFill>
              </a:rPr>
              <a:t>80% of organization the don’t have any Endpoint strategy detect EndPoint devices Vulnerabilities</a:t>
            </a:r>
            <a:endParaRPr b="1" i="0" sz="1100" u="none" cap="none" strike="noStrike">
              <a:solidFill>
                <a:srgbClr val="000000"/>
              </a:solidFill>
            </a:endParaRPr>
          </a:p>
        </p:txBody>
      </p:sp>
      <p:cxnSp>
        <p:nvCxnSpPr>
          <p:cNvPr id="137" name="Google Shape;137;p16"/>
          <p:cNvCxnSpPr/>
          <p:nvPr/>
        </p:nvCxnSpPr>
        <p:spPr>
          <a:xfrm flipH="1" rot="10800000">
            <a:off x="3067079" y="2356919"/>
            <a:ext cx="508500" cy="8100"/>
          </a:xfrm>
          <a:prstGeom prst="straightConnector1">
            <a:avLst/>
          </a:prstGeom>
          <a:noFill/>
          <a:ln cap="flat" cmpd="sng" w="9525">
            <a:solidFill>
              <a:srgbClr val="000000"/>
            </a:solidFill>
            <a:prstDash val="solid"/>
            <a:round/>
            <a:headEnd len="sm" w="sm" type="none"/>
            <a:tailEnd len="med" w="med" type="triangle"/>
          </a:ln>
        </p:spPr>
      </p:cxnSp>
      <p:cxnSp>
        <p:nvCxnSpPr>
          <p:cNvPr id="138" name="Google Shape;138;p16"/>
          <p:cNvCxnSpPr/>
          <p:nvPr/>
        </p:nvCxnSpPr>
        <p:spPr>
          <a:xfrm flipH="1">
            <a:off x="2808715" y="2365019"/>
            <a:ext cx="261300" cy="374700"/>
          </a:xfrm>
          <a:prstGeom prst="straightConnector1">
            <a:avLst/>
          </a:prstGeom>
          <a:noFill/>
          <a:ln cap="flat" cmpd="sng" w="9525">
            <a:solidFill>
              <a:srgbClr val="000000"/>
            </a:solidFill>
            <a:prstDash val="solid"/>
            <a:round/>
            <a:headEnd len="sm" w="sm" type="none"/>
            <a:tailEnd len="sm" w="sm" type="none"/>
          </a:ln>
        </p:spPr>
      </p:cxnSp>
      <p:sp>
        <p:nvSpPr>
          <p:cNvPr id="139" name="Google Shape;139;p16"/>
          <p:cNvSpPr/>
          <p:nvPr/>
        </p:nvSpPr>
        <p:spPr>
          <a:xfrm>
            <a:off x="3575424" y="1875800"/>
            <a:ext cx="2091000" cy="1062600"/>
          </a:xfrm>
          <a:prstGeom prst="roundRect">
            <a:avLst>
              <a:gd fmla="val 16667" name="adj"/>
            </a:avLst>
          </a:prstGeom>
          <a:solidFill>
            <a:srgbClr val="C25DE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rPr>
              <a:t>Only 40% of organization they can mitigate there endpoint vulnerabilities properly</a:t>
            </a:r>
            <a:endParaRPr b="1" i="0" sz="1200" u="none" cap="none" strike="noStrike">
              <a:solidFill>
                <a:srgbClr val="000000"/>
              </a:solidFill>
            </a:endParaRPr>
          </a:p>
        </p:txBody>
      </p:sp>
      <p:pic>
        <p:nvPicPr>
          <p:cNvPr id="140" name="Google Shape;140;p16"/>
          <p:cNvPicPr preferRelativeResize="0"/>
          <p:nvPr/>
        </p:nvPicPr>
        <p:blipFill rotWithShape="1">
          <a:blip r:embed="rId5">
            <a:alphaModFix/>
          </a:blip>
          <a:srcRect b="0" l="0" r="0" t="0"/>
          <a:stretch/>
        </p:blipFill>
        <p:spPr>
          <a:xfrm>
            <a:off x="6455910" y="1647202"/>
            <a:ext cx="4139675" cy="3685121"/>
          </a:xfrm>
          <a:prstGeom prst="rect">
            <a:avLst/>
          </a:prstGeom>
          <a:noFill/>
          <a:ln>
            <a:noFill/>
          </a:ln>
        </p:spPr>
      </p:pic>
      <p:sp>
        <p:nvSpPr>
          <p:cNvPr id="141" name="Google Shape;141;p16"/>
          <p:cNvSpPr txBox="1"/>
          <p:nvPr/>
        </p:nvSpPr>
        <p:spPr>
          <a:xfrm>
            <a:off x="7596926" y="3979472"/>
            <a:ext cx="2091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Source Sans Pro"/>
                <a:ea typeface="Source Sans Pro"/>
                <a:cs typeface="Source Sans Pro"/>
                <a:sym typeface="Source Sans Pro"/>
              </a:rPr>
              <a:t>$6 Million</a:t>
            </a:r>
            <a:endParaRPr b="1" i="0" sz="2600" u="none" cap="none" strike="noStrike">
              <a:solidFill>
                <a:srgbClr val="000000"/>
              </a:solidFill>
              <a:latin typeface="Source Sans Pro"/>
              <a:ea typeface="Source Sans Pro"/>
              <a:cs typeface="Source Sans Pro"/>
              <a:sym typeface="Source Sans Pro"/>
            </a:endParaRPr>
          </a:p>
        </p:txBody>
      </p:sp>
      <p:sp>
        <p:nvSpPr>
          <p:cNvPr id="142" name="Google Shape;142;p16"/>
          <p:cNvSpPr txBox="1"/>
          <p:nvPr/>
        </p:nvSpPr>
        <p:spPr>
          <a:xfrm>
            <a:off x="5415325" y="5341600"/>
            <a:ext cx="67812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2100" u="none" cap="none" strike="noStrike">
                <a:solidFill>
                  <a:srgbClr val="000000"/>
                </a:solidFill>
                <a:latin typeface="Source Sans Pro"/>
                <a:ea typeface="Source Sans Pro"/>
                <a:cs typeface="Source Sans Pro"/>
                <a:sym typeface="Source Sans Pro"/>
              </a:rPr>
              <a:t>Annual cost to mitigate the endpoint vulnerability</a:t>
            </a:r>
            <a:endParaRPr b="1" i="0" sz="2100" u="none" cap="none" strike="noStrike">
              <a:solidFill>
                <a:srgbClr val="000000"/>
              </a:solidFill>
              <a:latin typeface="Source Sans Pro"/>
              <a:ea typeface="Source Sans Pro"/>
              <a:cs typeface="Source Sans Pro"/>
              <a:sym typeface="Source Sans Pro"/>
            </a:endParaRPr>
          </a:p>
        </p:txBody>
      </p:sp>
      <p:sp>
        <p:nvSpPr>
          <p:cNvPr id="143" name="Google Shape;143;p16"/>
          <p:cNvSpPr txBox="1"/>
          <p:nvPr/>
        </p:nvSpPr>
        <p:spPr>
          <a:xfrm>
            <a:off x="762000" y="1023575"/>
            <a:ext cx="109428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900"/>
              <a:buFont typeface="Arial"/>
              <a:buNone/>
            </a:pPr>
            <a:r>
              <a:rPr b="0" i="0" lang="en-US" sz="2700" u="none" cap="none" strike="noStrike">
                <a:solidFill>
                  <a:srgbClr val="000000"/>
                </a:solidFill>
                <a:latin typeface="Source Sans Pro"/>
                <a:ea typeface="Source Sans Pro"/>
                <a:cs typeface="Source Sans Pro"/>
                <a:sym typeface="Source Sans Pro"/>
              </a:rPr>
              <a:t>According to the </a:t>
            </a:r>
            <a:r>
              <a:rPr b="1" i="0" lang="en-US" sz="2700" u="none" cap="none" strike="noStrike">
                <a:solidFill>
                  <a:srgbClr val="000000"/>
                </a:solidFill>
                <a:latin typeface="Source Sans Pro"/>
                <a:ea typeface="Source Sans Pro"/>
                <a:cs typeface="Source Sans Pro"/>
                <a:sym typeface="Source Sans Pro"/>
              </a:rPr>
              <a:t>Cost of Insecure Endpoint</a:t>
            </a:r>
            <a:r>
              <a:rPr b="0" i="0" lang="en-US" sz="2700" u="none" cap="none" strike="noStrike">
                <a:solidFill>
                  <a:srgbClr val="000000"/>
                </a:solidFill>
                <a:latin typeface="Source Sans Pro"/>
                <a:ea typeface="Source Sans Pro"/>
                <a:cs typeface="Source Sans Pro"/>
                <a:sym typeface="Source Sans Pro"/>
              </a:rPr>
              <a:t> research all over the world.</a:t>
            </a:r>
            <a:endParaRPr b="0" i="0" sz="27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7"/>
          <p:cNvSpPr txBox="1"/>
          <p:nvPr>
            <p:ph type="title"/>
          </p:nvPr>
        </p:nvSpPr>
        <p:spPr>
          <a:xfrm>
            <a:off x="732259" y="92565"/>
            <a:ext cx="10515600" cy="751500"/>
          </a:xfrm>
          <a:prstGeom prst="rect">
            <a:avLst/>
          </a:prstGeom>
          <a:noFill/>
          <a:ln>
            <a:noFill/>
          </a:ln>
        </p:spPr>
        <p:txBody>
          <a:bodyPr anchorCtr="0" anchor="ctr" bIns="45700" lIns="91425" spcFirstLastPara="1" rIns="91425" wrap="square" tIns="45700">
            <a:normAutofit/>
          </a:bodyPr>
          <a:lstStyle/>
          <a:p>
            <a:pPr indent="0" lvl="0" marL="0" rtl="0" algn="l">
              <a:lnSpc>
                <a:spcPct val="115000"/>
              </a:lnSpc>
              <a:spcBef>
                <a:spcPts val="0"/>
              </a:spcBef>
              <a:spcAft>
                <a:spcPts val="0"/>
              </a:spcAft>
              <a:buClr>
                <a:schemeClr val="dk1"/>
              </a:buClr>
              <a:buSzPts val="1100"/>
              <a:buFont typeface="Arial"/>
              <a:buNone/>
            </a:pPr>
            <a:r>
              <a:rPr b="1" lang="en-US" sz="3400"/>
              <a:t>Problem Statement </a:t>
            </a:r>
            <a:endParaRPr b="1" sz="3400"/>
          </a:p>
        </p:txBody>
      </p:sp>
      <p:sp>
        <p:nvSpPr>
          <p:cNvPr id="149" name="Google Shape;149;p17"/>
          <p:cNvSpPr txBox="1"/>
          <p:nvPr>
            <p:ph idx="12" type="sldNum"/>
          </p:nvPr>
        </p:nvSpPr>
        <p:spPr>
          <a:xfrm>
            <a:off x="5366236" y="6233258"/>
            <a:ext cx="551100" cy="36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fld id="{00000000-1234-1234-1234-123412341234}" type="slidenum">
              <a:rPr lang="en-US"/>
              <a:t>‹#›</a:t>
            </a:fld>
            <a:endParaRPr/>
          </a:p>
        </p:txBody>
      </p:sp>
      <p:sp>
        <p:nvSpPr>
          <p:cNvPr id="150" name="Google Shape;150;p17"/>
          <p:cNvSpPr txBox="1"/>
          <p:nvPr/>
        </p:nvSpPr>
        <p:spPr>
          <a:xfrm>
            <a:off x="4174700" y="1495700"/>
            <a:ext cx="7947600" cy="37404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200000"/>
              </a:lnSpc>
              <a:spcBef>
                <a:spcPts val="0"/>
              </a:spcBef>
              <a:spcAft>
                <a:spcPts val="0"/>
              </a:spcAft>
              <a:buClr>
                <a:srgbClr val="000000"/>
              </a:buClr>
              <a:buSzPts val="2100"/>
              <a:buFont typeface="Calibri"/>
              <a:buChar char="➢"/>
            </a:pPr>
            <a:r>
              <a:rPr b="1" i="0" lang="en-US" sz="2100" u="none" cap="none" strike="noStrike">
                <a:solidFill>
                  <a:srgbClr val="000000"/>
                </a:solidFill>
                <a:latin typeface="Calibri"/>
                <a:ea typeface="Calibri"/>
                <a:cs typeface="Calibri"/>
                <a:sym typeface="Calibri"/>
              </a:rPr>
              <a:t>Many companies can't afford </a:t>
            </a:r>
            <a:r>
              <a:rPr b="1" lang="en-US" sz="2100">
                <a:latin typeface="Calibri"/>
                <a:ea typeface="Calibri"/>
                <a:cs typeface="Calibri"/>
                <a:sym typeface="Calibri"/>
              </a:rPr>
              <a:t>the</a:t>
            </a:r>
            <a:r>
              <a:rPr b="1" i="0" lang="en-US" sz="2100" u="none" cap="none" strike="noStrike">
                <a:solidFill>
                  <a:srgbClr val="000000"/>
                </a:solidFill>
                <a:latin typeface="Calibri"/>
                <a:ea typeface="Calibri"/>
                <a:cs typeface="Calibri"/>
                <a:sym typeface="Calibri"/>
              </a:rPr>
              <a:t> solutions due to </a:t>
            </a:r>
            <a:r>
              <a:rPr b="1" lang="en-US" sz="2100">
                <a:latin typeface="Calibri"/>
                <a:ea typeface="Calibri"/>
                <a:cs typeface="Calibri"/>
                <a:sym typeface="Calibri"/>
              </a:rPr>
              <a:t>budget issue</a:t>
            </a:r>
            <a:r>
              <a:rPr b="1" i="0" lang="en-US" sz="2100" u="none" cap="none" strike="noStrike">
                <a:solidFill>
                  <a:srgbClr val="000000"/>
                </a:solidFill>
                <a:latin typeface="Calibri"/>
                <a:ea typeface="Calibri"/>
                <a:cs typeface="Calibri"/>
                <a:sym typeface="Calibri"/>
              </a:rPr>
              <a:t>.</a:t>
            </a:r>
            <a:endParaRPr b="1" i="0" sz="2100" u="none" cap="none" strike="noStrike">
              <a:solidFill>
                <a:srgbClr val="000000"/>
              </a:solidFill>
              <a:latin typeface="Calibri"/>
              <a:ea typeface="Calibri"/>
              <a:cs typeface="Calibri"/>
              <a:sym typeface="Calibri"/>
            </a:endParaRPr>
          </a:p>
          <a:p>
            <a:pPr indent="-361950" lvl="0" marL="457200" marR="0" rtl="0" algn="l">
              <a:lnSpc>
                <a:spcPct val="200000"/>
              </a:lnSpc>
              <a:spcBef>
                <a:spcPts val="0"/>
              </a:spcBef>
              <a:spcAft>
                <a:spcPts val="0"/>
              </a:spcAft>
              <a:buClr>
                <a:srgbClr val="000000"/>
              </a:buClr>
              <a:buSzPts val="2100"/>
              <a:buFont typeface="Calibri"/>
              <a:buChar char="➢"/>
            </a:pPr>
            <a:r>
              <a:rPr b="1" i="0" lang="en-US" sz="2100" u="none" cap="none" strike="noStrike">
                <a:solidFill>
                  <a:srgbClr val="000000"/>
                </a:solidFill>
                <a:latin typeface="Calibri"/>
                <a:ea typeface="Calibri"/>
                <a:cs typeface="Calibri"/>
                <a:sym typeface="Calibri"/>
              </a:rPr>
              <a:t>Cloud based solution.</a:t>
            </a:r>
            <a:endParaRPr b="1" i="0" sz="2100" u="none" cap="none" strike="noStrike">
              <a:solidFill>
                <a:srgbClr val="000000"/>
              </a:solidFill>
              <a:latin typeface="Calibri"/>
              <a:ea typeface="Calibri"/>
              <a:cs typeface="Calibri"/>
              <a:sym typeface="Calibri"/>
            </a:endParaRPr>
          </a:p>
          <a:p>
            <a:pPr indent="-361950" lvl="0" marL="457200" rtl="0" algn="l">
              <a:lnSpc>
                <a:spcPct val="200000"/>
              </a:lnSpc>
              <a:spcBef>
                <a:spcPts val="0"/>
              </a:spcBef>
              <a:spcAft>
                <a:spcPts val="0"/>
              </a:spcAft>
              <a:buClr>
                <a:schemeClr val="dk1"/>
              </a:buClr>
              <a:buSzPts val="2100"/>
              <a:buFont typeface="Calibri"/>
              <a:buChar char="➢"/>
            </a:pPr>
            <a:r>
              <a:rPr b="1" lang="en-US" sz="2100">
                <a:solidFill>
                  <a:schemeClr val="dk1"/>
                </a:solidFill>
                <a:latin typeface="Calibri"/>
                <a:ea typeface="Calibri"/>
                <a:cs typeface="Calibri"/>
                <a:sym typeface="Calibri"/>
              </a:rPr>
              <a:t>Spying &amp; Provides privacy issue.</a:t>
            </a:r>
            <a:endParaRPr b="1" i="0" sz="2100" u="none" cap="none" strike="noStrike">
              <a:solidFill>
                <a:srgbClr val="000000"/>
              </a:solidFill>
              <a:latin typeface="Calibri"/>
              <a:ea typeface="Calibri"/>
              <a:cs typeface="Calibri"/>
              <a:sym typeface="Calibri"/>
            </a:endParaRPr>
          </a:p>
          <a:p>
            <a:pPr indent="-361950" lvl="0" marL="457200" marR="0" rtl="0" algn="l">
              <a:lnSpc>
                <a:spcPct val="200000"/>
              </a:lnSpc>
              <a:spcBef>
                <a:spcPts val="0"/>
              </a:spcBef>
              <a:spcAft>
                <a:spcPts val="0"/>
              </a:spcAft>
              <a:buClr>
                <a:srgbClr val="000000"/>
              </a:buClr>
              <a:buSzPts val="2100"/>
              <a:buFont typeface="Calibri"/>
              <a:buChar char="➢"/>
            </a:pPr>
            <a:r>
              <a:rPr b="1" i="0" lang="en-US" sz="2100" u="none" cap="none" strike="noStrike">
                <a:solidFill>
                  <a:srgbClr val="000000"/>
                </a:solidFill>
                <a:latin typeface="Calibri"/>
                <a:ea typeface="Calibri"/>
                <a:cs typeface="Calibri"/>
                <a:sym typeface="Calibri"/>
              </a:rPr>
              <a:t>Complex endpoint authentication.</a:t>
            </a:r>
            <a:endParaRPr b="1" i="0" sz="2100" u="none" cap="none" strike="noStrike">
              <a:solidFill>
                <a:srgbClr val="000000"/>
              </a:solidFill>
              <a:latin typeface="Calibri"/>
              <a:ea typeface="Calibri"/>
              <a:cs typeface="Calibri"/>
              <a:sym typeface="Calibri"/>
            </a:endParaRPr>
          </a:p>
          <a:p>
            <a:pPr indent="-361950" lvl="0" marL="457200" rtl="0" algn="l">
              <a:lnSpc>
                <a:spcPct val="200000"/>
              </a:lnSpc>
              <a:spcBef>
                <a:spcPts val="0"/>
              </a:spcBef>
              <a:spcAft>
                <a:spcPts val="0"/>
              </a:spcAft>
              <a:buSzPts val="2100"/>
              <a:buFont typeface="Calibri"/>
              <a:buChar char="➢"/>
            </a:pPr>
            <a:r>
              <a:rPr b="1" lang="en-US" sz="2100">
                <a:solidFill>
                  <a:schemeClr val="dk1"/>
                </a:solidFill>
                <a:latin typeface="Calibri"/>
                <a:ea typeface="Calibri"/>
                <a:cs typeface="Calibri"/>
                <a:sym typeface="Calibri"/>
              </a:rPr>
              <a:t>Imposed upgrades.</a:t>
            </a:r>
            <a:endParaRPr b="1" sz="2100">
              <a:latin typeface="Calibri"/>
              <a:ea typeface="Calibri"/>
              <a:cs typeface="Calibri"/>
              <a:sym typeface="Calibri"/>
            </a:endParaRPr>
          </a:p>
          <a:p>
            <a:pPr indent="-361950" lvl="0" marL="457200" marR="0" rtl="0" algn="l">
              <a:lnSpc>
                <a:spcPct val="200000"/>
              </a:lnSpc>
              <a:spcBef>
                <a:spcPts val="0"/>
              </a:spcBef>
              <a:spcAft>
                <a:spcPts val="0"/>
              </a:spcAft>
              <a:buClr>
                <a:srgbClr val="000000"/>
              </a:buClr>
              <a:buSzPts val="2100"/>
              <a:buFont typeface="Calibri"/>
              <a:buChar char="➢"/>
            </a:pPr>
            <a:r>
              <a:rPr b="1" i="0" lang="en-US" sz="2100" u="none" cap="none" strike="noStrike">
                <a:solidFill>
                  <a:srgbClr val="000000"/>
                </a:solidFill>
                <a:latin typeface="Calibri"/>
                <a:ea typeface="Calibri"/>
                <a:cs typeface="Calibri"/>
                <a:sym typeface="Calibri"/>
              </a:rPr>
              <a:t>Monopolies Issue.</a:t>
            </a:r>
            <a:endParaRPr b="1" i="0" sz="2100" u="none" cap="none" strike="noStrike">
              <a:solidFill>
                <a:srgbClr val="000000"/>
              </a:solidFill>
              <a:latin typeface="Calibri"/>
              <a:ea typeface="Calibri"/>
              <a:cs typeface="Calibri"/>
              <a:sym typeface="Calibri"/>
            </a:endParaRPr>
          </a:p>
        </p:txBody>
      </p:sp>
      <p:pic>
        <p:nvPicPr>
          <p:cNvPr id="151" name="Google Shape;151;p17"/>
          <p:cNvPicPr preferRelativeResize="0"/>
          <p:nvPr/>
        </p:nvPicPr>
        <p:blipFill rotWithShape="1">
          <a:blip r:embed="rId3">
            <a:alphaModFix/>
          </a:blip>
          <a:srcRect b="0" l="0" r="0" t="0"/>
          <a:stretch/>
        </p:blipFill>
        <p:spPr>
          <a:xfrm>
            <a:off x="152400" y="1044075"/>
            <a:ext cx="3837100" cy="48292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8"/>
          <p:cNvSpPr txBox="1"/>
          <p:nvPr>
            <p:ph type="title"/>
          </p:nvPr>
        </p:nvSpPr>
        <p:spPr>
          <a:xfrm>
            <a:off x="646200" y="142319"/>
            <a:ext cx="10515600" cy="7515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sz="3200">
                <a:latin typeface="Calibri"/>
                <a:ea typeface="Calibri"/>
                <a:cs typeface="Calibri"/>
                <a:sym typeface="Calibri"/>
              </a:rPr>
              <a:t>Project Objective</a:t>
            </a:r>
            <a:endParaRPr sz="3200">
              <a:latin typeface="Calibri"/>
              <a:ea typeface="Calibri"/>
              <a:cs typeface="Calibri"/>
              <a:sym typeface="Calibri"/>
            </a:endParaRPr>
          </a:p>
        </p:txBody>
      </p:sp>
      <p:sp>
        <p:nvSpPr>
          <p:cNvPr id="157" name="Google Shape;157;p18"/>
          <p:cNvSpPr txBox="1"/>
          <p:nvPr>
            <p:ph idx="12" type="sldNum"/>
          </p:nvPr>
        </p:nvSpPr>
        <p:spPr>
          <a:xfrm>
            <a:off x="5366236" y="6233258"/>
            <a:ext cx="551100" cy="36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fld id="{00000000-1234-1234-1234-123412341234}" type="slidenum">
              <a:rPr lang="en-US"/>
              <a:t>‹#›</a:t>
            </a:fld>
            <a:endParaRPr/>
          </a:p>
        </p:txBody>
      </p:sp>
      <p:sp>
        <p:nvSpPr>
          <p:cNvPr id="158" name="Google Shape;158;p18"/>
          <p:cNvSpPr/>
          <p:nvPr/>
        </p:nvSpPr>
        <p:spPr>
          <a:xfrm>
            <a:off x="263975" y="1085850"/>
            <a:ext cx="2415900" cy="420000"/>
          </a:xfrm>
          <a:prstGeom prst="round2SameRect">
            <a:avLst>
              <a:gd fmla="val 16667" name="adj1"/>
              <a:gd fmla="val 0" name="adj2"/>
            </a:avLst>
          </a:prstGeom>
          <a:no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Arial"/>
                <a:ea typeface="Arial"/>
                <a:cs typeface="Arial"/>
                <a:sym typeface="Arial"/>
              </a:rPr>
              <a:t>01</a:t>
            </a:r>
            <a:endParaRPr b="1" i="0" sz="2800" u="none" cap="none" strike="noStrike">
              <a:solidFill>
                <a:schemeClr val="dk1"/>
              </a:solidFill>
              <a:latin typeface="Arial"/>
              <a:ea typeface="Arial"/>
              <a:cs typeface="Arial"/>
              <a:sym typeface="Arial"/>
            </a:endParaRPr>
          </a:p>
        </p:txBody>
      </p:sp>
      <p:sp>
        <p:nvSpPr>
          <p:cNvPr id="159" name="Google Shape;159;p18"/>
          <p:cNvSpPr/>
          <p:nvPr/>
        </p:nvSpPr>
        <p:spPr>
          <a:xfrm rot="10800000">
            <a:off x="265626" y="1509874"/>
            <a:ext cx="2415900" cy="536700"/>
          </a:xfrm>
          <a:prstGeom prst="round2SameRect">
            <a:avLst>
              <a:gd fmla="val 16667" name="adj1"/>
              <a:gd fmla="val 0" name="adj2"/>
            </a:avLst>
          </a:prstGeom>
          <a:solidFill>
            <a:srgbClr val="F6B26B"/>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18"/>
          <p:cNvSpPr txBox="1"/>
          <p:nvPr/>
        </p:nvSpPr>
        <p:spPr>
          <a:xfrm>
            <a:off x="480634" y="1545002"/>
            <a:ext cx="1945200" cy="477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900"/>
              <a:buFont typeface="Arial"/>
              <a:buNone/>
            </a:pPr>
            <a:r>
              <a:rPr b="1" i="0" lang="en-US" sz="1900" u="none" cap="none" strike="noStrike">
                <a:solidFill>
                  <a:srgbClr val="FFFFFF"/>
                </a:solidFill>
                <a:latin typeface="Source Sans Pro"/>
                <a:ea typeface="Source Sans Pro"/>
                <a:cs typeface="Source Sans Pro"/>
                <a:sym typeface="Source Sans Pro"/>
              </a:rPr>
              <a:t>Objective</a:t>
            </a:r>
            <a:endParaRPr b="1" i="0" sz="2000" u="none" cap="none" strike="noStrike">
              <a:solidFill>
                <a:srgbClr val="FFFFFF"/>
              </a:solidFill>
              <a:latin typeface="Source Sans Pro"/>
              <a:ea typeface="Source Sans Pro"/>
              <a:cs typeface="Source Sans Pro"/>
              <a:sym typeface="Source Sans Pro"/>
            </a:endParaRPr>
          </a:p>
        </p:txBody>
      </p:sp>
      <p:sp>
        <p:nvSpPr>
          <p:cNvPr id="161" name="Google Shape;161;p18"/>
          <p:cNvSpPr/>
          <p:nvPr/>
        </p:nvSpPr>
        <p:spPr>
          <a:xfrm>
            <a:off x="3311162" y="1085850"/>
            <a:ext cx="2415900" cy="420000"/>
          </a:xfrm>
          <a:prstGeom prst="round2SameRect">
            <a:avLst>
              <a:gd fmla="val 16667" name="adj1"/>
              <a:gd fmla="val 0" name="adj2"/>
            </a:avLst>
          </a:prstGeom>
          <a:no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Arial"/>
                <a:ea typeface="Arial"/>
                <a:cs typeface="Arial"/>
                <a:sym typeface="Arial"/>
              </a:rPr>
              <a:t>02</a:t>
            </a:r>
            <a:endParaRPr b="1" i="0" sz="2800" u="none" cap="none" strike="noStrike">
              <a:solidFill>
                <a:schemeClr val="dk1"/>
              </a:solidFill>
              <a:latin typeface="Arial"/>
              <a:ea typeface="Arial"/>
              <a:cs typeface="Arial"/>
              <a:sym typeface="Arial"/>
            </a:endParaRPr>
          </a:p>
        </p:txBody>
      </p:sp>
      <p:sp>
        <p:nvSpPr>
          <p:cNvPr id="162" name="Google Shape;162;p18"/>
          <p:cNvSpPr/>
          <p:nvPr/>
        </p:nvSpPr>
        <p:spPr>
          <a:xfrm rot="10800000">
            <a:off x="3312813" y="1509874"/>
            <a:ext cx="2415900" cy="536700"/>
          </a:xfrm>
          <a:prstGeom prst="round2SameRect">
            <a:avLst>
              <a:gd fmla="val 16667" name="adj1"/>
              <a:gd fmla="val 0" name="adj2"/>
            </a:avLst>
          </a:prstGeom>
          <a:solidFill>
            <a:srgbClr val="93C47D"/>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8"/>
          <p:cNvSpPr txBox="1"/>
          <p:nvPr/>
        </p:nvSpPr>
        <p:spPr>
          <a:xfrm>
            <a:off x="3557334" y="1545002"/>
            <a:ext cx="1945200" cy="477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1" i="0" lang="en-US" sz="1900" u="none" cap="none" strike="noStrike">
                <a:solidFill>
                  <a:srgbClr val="FFFFFF"/>
                </a:solidFill>
                <a:latin typeface="Source Sans Pro"/>
                <a:ea typeface="Source Sans Pro"/>
                <a:cs typeface="Source Sans Pro"/>
                <a:sym typeface="Source Sans Pro"/>
              </a:rPr>
              <a:t>Objective</a:t>
            </a:r>
            <a:endParaRPr b="1" i="0" sz="2000" u="none" cap="none" strike="noStrike">
              <a:solidFill>
                <a:srgbClr val="FFFFFF"/>
              </a:solidFill>
              <a:latin typeface="Source Sans Pro"/>
              <a:ea typeface="Source Sans Pro"/>
              <a:cs typeface="Source Sans Pro"/>
              <a:sym typeface="Source Sans Pro"/>
            </a:endParaRPr>
          </a:p>
        </p:txBody>
      </p:sp>
      <p:sp>
        <p:nvSpPr>
          <p:cNvPr id="164" name="Google Shape;164;p18"/>
          <p:cNvSpPr/>
          <p:nvPr/>
        </p:nvSpPr>
        <p:spPr>
          <a:xfrm>
            <a:off x="6387842" y="1085850"/>
            <a:ext cx="2415900" cy="420000"/>
          </a:xfrm>
          <a:prstGeom prst="round2SameRect">
            <a:avLst>
              <a:gd fmla="val 16667" name="adj1"/>
              <a:gd fmla="val 0" name="adj2"/>
            </a:avLst>
          </a:prstGeom>
          <a:no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Arial"/>
                <a:ea typeface="Arial"/>
                <a:cs typeface="Arial"/>
                <a:sym typeface="Arial"/>
              </a:rPr>
              <a:t>03</a:t>
            </a:r>
            <a:endParaRPr b="1" i="0" sz="2800" u="none" cap="none" strike="noStrike">
              <a:solidFill>
                <a:schemeClr val="dk1"/>
              </a:solidFill>
              <a:latin typeface="Arial"/>
              <a:ea typeface="Arial"/>
              <a:cs typeface="Arial"/>
              <a:sym typeface="Arial"/>
            </a:endParaRPr>
          </a:p>
        </p:txBody>
      </p:sp>
      <p:sp>
        <p:nvSpPr>
          <p:cNvPr id="165" name="Google Shape;165;p18"/>
          <p:cNvSpPr/>
          <p:nvPr/>
        </p:nvSpPr>
        <p:spPr>
          <a:xfrm rot="10800000">
            <a:off x="6389493" y="1509874"/>
            <a:ext cx="2415900" cy="536700"/>
          </a:xfrm>
          <a:prstGeom prst="round2SameRect">
            <a:avLst>
              <a:gd fmla="val 16667" name="adj1"/>
              <a:gd fmla="val 0" name="adj2"/>
            </a:avLst>
          </a:prstGeom>
          <a:solidFill>
            <a:srgbClr val="F6B26B"/>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8"/>
          <p:cNvSpPr txBox="1"/>
          <p:nvPr/>
        </p:nvSpPr>
        <p:spPr>
          <a:xfrm>
            <a:off x="6589745" y="1545002"/>
            <a:ext cx="1945200" cy="477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1" i="0" lang="en-US" sz="1900" u="none" cap="none" strike="noStrike">
                <a:solidFill>
                  <a:srgbClr val="FFFFFF"/>
                </a:solidFill>
                <a:latin typeface="Source Sans Pro"/>
                <a:ea typeface="Source Sans Pro"/>
                <a:cs typeface="Source Sans Pro"/>
                <a:sym typeface="Source Sans Pro"/>
              </a:rPr>
              <a:t>Objective</a:t>
            </a:r>
            <a:endParaRPr b="1" i="0" sz="2000" u="none" cap="none" strike="noStrike">
              <a:solidFill>
                <a:srgbClr val="FFFFFF"/>
              </a:solidFill>
              <a:latin typeface="Source Sans Pro"/>
              <a:ea typeface="Source Sans Pro"/>
              <a:cs typeface="Source Sans Pro"/>
              <a:sym typeface="Source Sans Pro"/>
            </a:endParaRPr>
          </a:p>
        </p:txBody>
      </p:sp>
      <p:sp>
        <p:nvSpPr>
          <p:cNvPr id="167" name="Google Shape;167;p18"/>
          <p:cNvSpPr/>
          <p:nvPr/>
        </p:nvSpPr>
        <p:spPr>
          <a:xfrm>
            <a:off x="9475599" y="1093252"/>
            <a:ext cx="2415900" cy="420000"/>
          </a:xfrm>
          <a:prstGeom prst="round2SameRect">
            <a:avLst>
              <a:gd fmla="val 16667" name="adj1"/>
              <a:gd fmla="val 0" name="adj2"/>
            </a:avLst>
          </a:prstGeom>
          <a:no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Arial"/>
                <a:ea typeface="Arial"/>
                <a:cs typeface="Arial"/>
                <a:sym typeface="Arial"/>
              </a:rPr>
              <a:t>04</a:t>
            </a:r>
            <a:endParaRPr b="1" i="0" sz="2800" u="none" cap="none" strike="noStrike">
              <a:solidFill>
                <a:schemeClr val="dk1"/>
              </a:solidFill>
              <a:latin typeface="Arial"/>
              <a:ea typeface="Arial"/>
              <a:cs typeface="Arial"/>
              <a:sym typeface="Arial"/>
            </a:endParaRPr>
          </a:p>
        </p:txBody>
      </p:sp>
      <p:sp>
        <p:nvSpPr>
          <p:cNvPr id="168" name="Google Shape;168;p18"/>
          <p:cNvSpPr/>
          <p:nvPr/>
        </p:nvSpPr>
        <p:spPr>
          <a:xfrm rot="10800000">
            <a:off x="9477250" y="1517275"/>
            <a:ext cx="2415900" cy="536700"/>
          </a:xfrm>
          <a:prstGeom prst="round2SameRect">
            <a:avLst>
              <a:gd fmla="val 16667" name="adj1"/>
              <a:gd fmla="val 0" name="adj2"/>
            </a:avLst>
          </a:prstGeom>
          <a:solidFill>
            <a:srgbClr val="93C47D"/>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18"/>
          <p:cNvSpPr txBox="1"/>
          <p:nvPr/>
        </p:nvSpPr>
        <p:spPr>
          <a:xfrm>
            <a:off x="9766040" y="1552404"/>
            <a:ext cx="1945200" cy="477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1" i="0" lang="en-US" sz="1900" u="none" cap="none" strike="noStrike">
                <a:solidFill>
                  <a:srgbClr val="FFFFFF"/>
                </a:solidFill>
                <a:latin typeface="Source Sans Pro"/>
                <a:ea typeface="Source Sans Pro"/>
                <a:cs typeface="Source Sans Pro"/>
                <a:sym typeface="Source Sans Pro"/>
              </a:rPr>
              <a:t>Objective</a:t>
            </a:r>
            <a:endParaRPr b="1" i="0" sz="2000" u="none" cap="none" strike="noStrike">
              <a:solidFill>
                <a:srgbClr val="FFFFFF"/>
              </a:solidFill>
              <a:latin typeface="Source Sans Pro"/>
              <a:ea typeface="Source Sans Pro"/>
              <a:cs typeface="Source Sans Pro"/>
              <a:sym typeface="Source Sans Pro"/>
            </a:endParaRPr>
          </a:p>
        </p:txBody>
      </p:sp>
      <p:sp>
        <p:nvSpPr>
          <p:cNvPr id="170" name="Google Shape;170;p18"/>
          <p:cNvSpPr/>
          <p:nvPr/>
        </p:nvSpPr>
        <p:spPr>
          <a:xfrm>
            <a:off x="1267425" y="2082450"/>
            <a:ext cx="265500" cy="451800"/>
          </a:xfrm>
          <a:prstGeom prst="downArrow">
            <a:avLst>
              <a:gd fmla="val 50000" name="adj1"/>
              <a:gd fmla="val 50000" name="adj2"/>
            </a:avLst>
          </a:prstGeom>
          <a:no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18"/>
          <p:cNvSpPr/>
          <p:nvPr/>
        </p:nvSpPr>
        <p:spPr>
          <a:xfrm>
            <a:off x="4408156" y="2061847"/>
            <a:ext cx="265500" cy="451800"/>
          </a:xfrm>
          <a:prstGeom prst="downArrow">
            <a:avLst>
              <a:gd fmla="val 50000" name="adj1"/>
              <a:gd fmla="val 50000" name="adj2"/>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18"/>
          <p:cNvSpPr/>
          <p:nvPr/>
        </p:nvSpPr>
        <p:spPr>
          <a:xfrm>
            <a:off x="7398662" y="2064507"/>
            <a:ext cx="265500" cy="451800"/>
          </a:xfrm>
          <a:prstGeom prst="downArrow">
            <a:avLst>
              <a:gd fmla="val 50000" name="adj1"/>
              <a:gd fmla="val 50000" name="adj2"/>
            </a:avLst>
          </a:prstGeom>
          <a:no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18"/>
          <p:cNvSpPr/>
          <p:nvPr/>
        </p:nvSpPr>
        <p:spPr>
          <a:xfrm>
            <a:off x="10587350" y="2086966"/>
            <a:ext cx="265500" cy="451800"/>
          </a:xfrm>
          <a:prstGeom prst="downArrow">
            <a:avLst>
              <a:gd fmla="val 50000" name="adj1"/>
              <a:gd fmla="val 50000" name="adj2"/>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18"/>
          <p:cNvSpPr/>
          <p:nvPr/>
        </p:nvSpPr>
        <p:spPr>
          <a:xfrm>
            <a:off x="282425" y="2571747"/>
            <a:ext cx="2415900" cy="3240900"/>
          </a:xfrm>
          <a:prstGeom prst="roundRect">
            <a:avLst>
              <a:gd fmla="val 16667" name="adj"/>
            </a:avLst>
          </a:prstGeom>
          <a:solidFill>
            <a:srgbClr val="F9CB9C"/>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1" i="0" lang="en-US" sz="1600" u="none" cap="none" strike="noStrike">
                <a:solidFill>
                  <a:srgbClr val="000000"/>
                </a:solidFill>
                <a:latin typeface="Arial"/>
                <a:ea typeface="Arial"/>
                <a:cs typeface="Arial"/>
                <a:sym typeface="Arial"/>
              </a:rPr>
              <a:t>Deploy a</a:t>
            </a:r>
            <a:r>
              <a:rPr b="1" lang="en-US" sz="1600"/>
              <a:t> </a:t>
            </a:r>
            <a:r>
              <a:rPr b="1" i="0" lang="en-US" sz="1600" u="none" cap="none" strike="noStrike">
                <a:solidFill>
                  <a:srgbClr val="000000"/>
                </a:solidFill>
                <a:latin typeface="Arial"/>
                <a:ea typeface="Arial"/>
                <a:cs typeface="Arial"/>
                <a:sym typeface="Arial"/>
              </a:rPr>
              <a:t>Log based Endpoint Security Solution with some Open Source tools.</a:t>
            </a:r>
            <a:endParaRPr b="1" sz="1600"/>
          </a:p>
          <a:p>
            <a:pPr indent="0" lvl="0" marL="0" marR="0" rtl="0" algn="ctr">
              <a:lnSpc>
                <a:spcPct val="115000"/>
              </a:lnSpc>
              <a:spcBef>
                <a:spcPts val="0"/>
              </a:spcBef>
              <a:spcAft>
                <a:spcPts val="0"/>
              </a:spcAft>
              <a:buClr>
                <a:srgbClr val="000000"/>
              </a:buClr>
              <a:buSzPts val="1100"/>
              <a:buFont typeface="Arial"/>
              <a:buNone/>
            </a:pPr>
            <a:r>
              <a:rPr b="1" i="0" lang="en-US" sz="1600" u="none" cap="none" strike="noStrike">
                <a:solidFill>
                  <a:srgbClr val="000000"/>
                </a:solidFill>
                <a:latin typeface="Arial"/>
                <a:ea typeface="Arial"/>
                <a:cs typeface="Arial"/>
                <a:sym typeface="Arial"/>
              </a:rPr>
              <a:t> Such as Elasticsearch Kibana Filebeat and Wazuh Engine</a:t>
            </a:r>
            <a:endParaRPr b="1" i="0" sz="1900" u="none" cap="none" strike="noStrike">
              <a:solidFill>
                <a:srgbClr val="000000"/>
              </a:solidFill>
              <a:latin typeface="Arial"/>
              <a:ea typeface="Arial"/>
              <a:cs typeface="Arial"/>
              <a:sym typeface="Arial"/>
            </a:endParaRPr>
          </a:p>
        </p:txBody>
      </p:sp>
      <p:sp>
        <p:nvSpPr>
          <p:cNvPr id="175" name="Google Shape;175;p18"/>
          <p:cNvSpPr/>
          <p:nvPr/>
        </p:nvSpPr>
        <p:spPr>
          <a:xfrm>
            <a:off x="3332925" y="2571672"/>
            <a:ext cx="2415900" cy="3240900"/>
          </a:xfrm>
          <a:prstGeom prst="roundRect">
            <a:avLst>
              <a:gd fmla="val 16667" name="adj"/>
            </a:avLst>
          </a:prstGeom>
          <a:solidFill>
            <a:srgbClr val="B6D7A8"/>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1" lang="en-US" sz="1600"/>
              <a:t>Integrate with the third-party Security Intelligence. Such as VirusTotal Alienvault CVE database etc. And collecting there feed properly and threat mitigation</a:t>
            </a:r>
            <a:endParaRPr b="1" i="0" sz="1400" u="none" cap="none" strike="noStrike">
              <a:solidFill>
                <a:srgbClr val="000000"/>
              </a:solidFill>
              <a:latin typeface="Arial"/>
              <a:ea typeface="Arial"/>
              <a:cs typeface="Arial"/>
              <a:sym typeface="Arial"/>
            </a:endParaRPr>
          </a:p>
        </p:txBody>
      </p:sp>
      <p:sp>
        <p:nvSpPr>
          <p:cNvPr id="176" name="Google Shape;176;p18"/>
          <p:cNvSpPr/>
          <p:nvPr/>
        </p:nvSpPr>
        <p:spPr>
          <a:xfrm>
            <a:off x="6387850" y="2565425"/>
            <a:ext cx="2415900" cy="3240900"/>
          </a:xfrm>
          <a:prstGeom prst="roundRect">
            <a:avLst>
              <a:gd fmla="val 16667" name="adj"/>
            </a:avLst>
          </a:prstGeom>
          <a:solidFill>
            <a:srgbClr val="F9CB9C"/>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1" lang="en-US" sz="1600"/>
              <a:t>Mitigate different types of cyber attacks.malware attacks, shellshock and attacks by collecting event data, and logs, detecting vulnerabilities, file integrity etc.</a:t>
            </a:r>
            <a:endParaRPr b="1" i="0" sz="16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77" name="Google Shape;177;p18"/>
          <p:cNvSpPr/>
          <p:nvPr/>
        </p:nvSpPr>
        <p:spPr>
          <a:xfrm>
            <a:off x="9438350" y="2571750"/>
            <a:ext cx="2415900" cy="3234600"/>
          </a:xfrm>
          <a:prstGeom prst="roundRect">
            <a:avLst>
              <a:gd fmla="val 16667" name="adj"/>
            </a:avLst>
          </a:prstGeom>
          <a:solidFill>
            <a:srgbClr val="B6D7A8"/>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1" lang="en-US" sz="1600"/>
              <a:t>All the deployments we have done with minimal cost rather than an enterprise solution. That would be budget friendly for small or medium corporate environment.</a:t>
            </a:r>
            <a:endParaRPr b="1"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par>
                                <p:cTn fill="hold" nodeType="with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par>
                                <p:cTn fill="hold" nodeType="with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par>
                                <p:cTn fill="hold" nodeType="with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par>
                                <p:cTn fill="hold" nodeType="with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par>
                                <p:cTn fill="hold" nodeType="with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par>
                                <p:cTn fill="hold" nodeType="with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par>
                                <p:cTn fill="hold" nodeType="with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par>
                                <p:cTn fill="hold" nodeType="with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par>
                                <p:cTn fill="hold" nodeType="with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par>
                                <p:cTn fill="hold" nodeType="with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par>
                                <p:cTn fill="hold" nodeType="with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par>
                                <p:cTn fill="hold" nodeType="with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par>
                                <p:cTn fill="hold" nodeType="with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9"/>
          <p:cNvSpPr txBox="1"/>
          <p:nvPr>
            <p:ph type="title"/>
          </p:nvPr>
        </p:nvSpPr>
        <p:spPr>
          <a:xfrm>
            <a:off x="838200" y="92565"/>
            <a:ext cx="10515600" cy="7515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100"/>
              <a:buFont typeface="Arial"/>
              <a:buNone/>
            </a:pPr>
            <a:r>
              <a:rPr b="1" lang="en-US" sz="3400"/>
              <a:t>Main</a:t>
            </a:r>
            <a:r>
              <a:rPr b="1" lang="en-US" sz="1900"/>
              <a:t> </a:t>
            </a:r>
            <a:r>
              <a:rPr b="1" lang="en-US" sz="3400"/>
              <a:t>Function of the system</a:t>
            </a:r>
            <a:endParaRPr/>
          </a:p>
        </p:txBody>
      </p:sp>
      <p:sp>
        <p:nvSpPr>
          <p:cNvPr id="183" name="Google Shape;183;p19"/>
          <p:cNvSpPr txBox="1"/>
          <p:nvPr>
            <p:ph idx="12" type="sldNum"/>
          </p:nvPr>
        </p:nvSpPr>
        <p:spPr>
          <a:xfrm>
            <a:off x="5366236" y="6233258"/>
            <a:ext cx="551100" cy="36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fld id="{00000000-1234-1234-1234-123412341234}" type="slidenum">
              <a:rPr lang="en-US"/>
              <a:t>‹#›</a:t>
            </a:fld>
            <a:endParaRPr/>
          </a:p>
        </p:txBody>
      </p:sp>
      <p:sp>
        <p:nvSpPr>
          <p:cNvPr id="184" name="Google Shape;184;p19"/>
          <p:cNvSpPr txBox="1"/>
          <p:nvPr/>
        </p:nvSpPr>
        <p:spPr>
          <a:xfrm>
            <a:off x="810552" y="1091900"/>
            <a:ext cx="7531200" cy="8004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500"/>
              <a:buFont typeface="Arial"/>
              <a:buNone/>
            </a:pPr>
            <a:r>
              <a:rPr b="1" i="0" lang="en-US" sz="2000" u="none" cap="none" strike="noStrike">
                <a:solidFill>
                  <a:srgbClr val="3C78D8"/>
                </a:solidFill>
                <a:latin typeface="Source Sans Pro"/>
                <a:ea typeface="Source Sans Pro"/>
                <a:cs typeface="Source Sans Pro"/>
                <a:sym typeface="Source Sans Pro"/>
              </a:rPr>
              <a:t>Log based Endpoint Security System</a:t>
            </a:r>
            <a:r>
              <a:rPr b="1" i="0" lang="en-US" sz="2000" u="none" cap="none" strike="noStrike">
                <a:solidFill>
                  <a:srgbClr val="000000"/>
                </a:solidFill>
                <a:latin typeface="Source Sans Pro"/>
                <a:ea typeface="Source Sans Pro"/>
                <a:cs typeface="Source Sans Pro"/>
                <a:sym typeface="Source Sans Pro"/>
              </a:rPr>
              <a:t>, Perform the operation with this four major function</a:t>
            </a:r>
            <a:r>
              <a:rPr b="1" lang="en-US" sz="2000">
                <a:latin typeface="Source Sans Pro"/>
                <a:ea typeface="Source Sans Pro"/>
                <a:cs typeface="Source Sans Pro"/>
                <a:sym typeface="Source Sans Pro"/>
              </a:rPr>
              <a:t>.</a:t>
            </a:r>
            <a:endParaRPr b="1" i="0" sz="2000" u="none" cap="none" strike="noStrike">
              <a:solidFill>
                <a:srgbClr val="000000"/>
              </a:solidFill>
              <a:latin typeface="Source Sans Pro"/>
              <a:ea typeface="Source Sans Pro"/>
              <a:cs typeface="Source Sans Pro"/>
              <a:sym typeface="Source Sans Pro"/>
            </a:endParaRPr>
          </a:p>
        </p:txBody>
      </p:sp>
      <p:sp>
        <p:nvSpPr>
          <p:cNvPr id="185" name="Google Shape;185;p19"/>
          <p:cNvSpPr txBox="1"/>
          <p:nvPr/>
        </p:nvSpPr>
        <p:spPr>
          <a:xfrm>
            <a:off x="1496804" y="1632047"/>
            <a:ext cx="526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1" i="0" lang="en-US" sz="3600" u="none" cap="none" strike="noStrike">
                <a:solidFill>
                  <a:srgbClr val="E65E12"/>
                </a:solidFill>
                <a:latin typeface="Source Sans Pro"/>
                <a:ea typeface="Source Sans Pro"/>
                <a:cs typeface="Source Sans Pro"/>
                <a:sym typeface="Source Sans Pro"/>
              </a:rPr>
              <a:t>Functions</a:t>
            </a:r>
            <a:r>
              <a:rPr b="1" i="0" lang="en-US" sz="2500" u="none" cap="none" strike="noStrike">
                <a:solidFill>
                  <a:srgbClr val="FF9900"/>
                </a:solidFill>
                <a:latin typeface="Source Sans Pro"/>
                <a:ea typeface="Source Sans Pro"/>
                <a:cs typeface="Source Sans Pro"/>
                <a:sym typeface="Source Sans Pro"/>
              </a:rPr>
              <a:t>:</a:t>
            </a:r>
            <a:endParaRPr b="1" i="0" sz="2500" u="none" cap="none" strike="noStrike">
              <a:solidFill>
                <a:srgbClr val="FF9900"/>
              </a:solidFill>
              <a:latin typeface="Source Sans Pro"/>
              <a:ea typeface="Source Sans Pro"/>
              <a:cs typeface="Source Sans Pro"/>
              <a:sym typeface="Source Sans Pro"/>
            </a:endParaRPr>
          </a:p>
        </p:txBody>
      </p:sp>
      <p:pic>
        <p:nvPicPr>
          <p:cNvPr id="186" name="Google Shape;186;p19"/>
          <p:cNvPicPr preferRelativeResize="0"/>
          <p:nvPr/>
        </p:nvPicPr>
        <p:blipFill rotWithShape="1">
          <a:blip r:embed="rId3">
            <a:alphaModFix/>
          </a:blip>
          <a:srcRect b="0" l="0" r="0" t="0"/>
          <a:stretch/>
        </p:blipFill>
        <p:spPr>
          <a:xfrm>
            <a:off x="7926808" y="1274341"/>
            <a:ext cx="4454992" cy="4494644"/>
          </a:xfrm>
          <a:prstGeom prst="rect">
            <a:avLst/>
          </a:prstGeom>
          <a:noFill/>
          <a:ln>
            <a:noFill/>
          </a:ln>
        </p:spPr>
      </p:pic>
      <p:pic>
        <p:nvPicPr>
          <p:cNvPr id="187" name="Google Shape;187;p19"/>
          <p:cNvPicPr preferRelativeResize="0"/>
          <p:nvPr/>
        </p:nvPicPr>
        <p:blipFill rotWithShape="1">
          <a:blip r:embed="rId4">
            <a:alphaModFix/>
          </a:blip>
          <a:srcRect b="0" l="0" r="0" t="0"/>
          <a:stretch/>
        </p:blipFill>
        <p:spPr>
          <a:xfrm>
            <a:off x="826194" y="2218490"/>
            <a:ext cx="1667098" cy="1305632"/>
          </a:xfrm>
          <a:prstGeom prst="rect">
            <a:avLst/>
          </a:prstGeom>
          <a:noFill/>
          <a:ln>
            <a:noFill/>
          </a:ln>
        </p:spPr>
      </p:pic>
      <p:pic>
        <p:nvPicPr>
          <p:cNvPr id="188" name="Google Shape;188;p19"/>
          <p:cNvPicPr preferRelativeResize="0"/>
          <p:nvPr/>
        </p:nvPicPr>
        <p:blipFill rotWithShape="1">
          <a:blip r:embed="rId5">
            <a:alphaModFix/>
          </a:blip>
          <a:srcRect b="0" l="0" r="0" t="0"/>
          <a:stretch/>
        </p:blipFill>
        <p:spPr>
          <a:xfrm>
            <a:off x="5638138" y="2338311"/>
            <a:ext cx="2224303" cy="1218990"/>
          </a:xfrm>
          <a:prstGeom prst="rect">
            <a:avLst/>
          </a:prstGeom>
          <a:noFill/>
          <a:ln>
            <a:noFill/>
          </a:ln>
        </p:spPr>
      </p:pic>
      <p:pic>
        <p:nvPicPr>
          <p:cNvPr id="189" name="Google Shape;189;p19"/>
          <p:cNvPicPr preferRelativeResize="0"/>
          <p:nvPr/>
        </p:nvPicPr>
        <p:blipFill rotWithShape="1">
          <a:blip r:embed="rId6">
            <a:alphaModFix/>
          </a:blip>
          <a:srcRect b="0" l="0" r="0" t="0"/>
          <a:stretch/>
        </p:blipFill>
        <p:spPr>
          <a:xfrm>
            <a:off x="826174" y="4264200"/>
            <a:ext cx="1667100" cy="1262925"/>
          </a:xfrm>
          <a:prstGeom prst="rect">
            <a:avLst/>
          </a:prstGeom>
          <a:noFill/>
          <a:ln>
            <a:noFill/>
          </a:ln>
        </p:spPr>
      </p:pic>
      <p:pic>
        <p:nvPicPr>
          <p:cNvPr id="190" name="Google Shape;190;p19"/>
          <p:cNvPicPr preferRelativeResize="0"/>
          <p:nvPr/>
        </p:nvPicPr>
        <p:blipFill rotWithShape="1">
          <a:blip r:embed="rId7">
            <a:alphaModFix/>
          </a:blip>
          <a:srcRect b="0" l="0" r="0" t="0"/>
          <a:stretch/>
        </p:blipFill>
        <p:spPr>
          <a:xfrm>
            <a:off x="5750000" y="3879785"/>
            <a:ext cx="2000600" cy="1767725"/>
          </a:xfrm>
          <a:prstGeom prst="rect">
            <a:avLst/>
          </a:prstGeom>
          <a:noFill/>
          <a:ln>
            <a:noFill/>
          </a:ln>
        </p:spPr>
      </p:pic>
      <p:sp>
        <p:nvSpPr>
          <p:cNvPr id="191" name="Google Shape;191;p19"/>
          <p:cNvSpPr txBox="1"/>
          <p:nvPr/>
        </p:nvSpPr>
        <p:spPr>
          <a:xfrm>
            <a:off x="439625" y="3474375"/>
            <a:ext cx="24465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2000" u="none" cap="none" strike="noStrike">
                <a:solidFill>
                  <a:srgbClr val="000000"/>
                </a:solidFill>
                <a:latin typeface="Source Sans Pro"/>
                <a:ea typeface="Source Sans Pro"/>
                <a:cs typeface="Source Sans Pro"/>
                <a:sym typeface="Source Sans Pro"/>
              </a:rPr>
              <a:t>Collecting Log data</a:t>
            </a:r>
            <a:endParaRPr b="1" i="0" sz="2000" u="none" cap="none" strike="noStrike">
              <a:solidFill>
                <a:srgbClr val="000000"/>
              </a:solidFill>
              <a:latin typeface="Source Sans Pro"/>
              <a:ea typeface="Source Sans Pro"/>
              <a:cs typeface="Source Sans Pro"/>
              <a:sym typeface="Source Sans Pro"/>
            </a:endParaRPr>
          </a:p>
        </p:txBody>
      </p:sp>
      <p:sp>
        <p:nvSpPr>
          <p:cNvPr id="192" name="Google Shape;192;p19"/>
          <p:cNvSpPr txBox="1"/>
          <p:nvPr/>
        </p:nvSpPr>
        <p:spPr>
          <a:xfrm>
            <a:off x="5366225" y="3374875"/>
            <a:ext cx="23262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2000" u="none" cap="none" strike="noStrike">
                <a:solidFill>
                  <a:srgbClr val="000000"/>
                </a:solidFill>
                <a:latin typeface="Source Sans Pro"/>
                <a:ea typeface="Source Sans Pro"/>
                <a:cs typeface="Source Sans Pro"/>
                <a:sym typeface="Source Sans Pro"/>
              </a:rPr>
              <a:t>Analysis Log data</a:t>
            </a:r>
            <a:endParaRPr b="1" i="0" sz="2000" u="none" cap="none" strike="noStrike">
              <a:solidFill>
                <a:srgbClr val="000000"/>
              </a:solidFill>
              <a:latin typeface="Source Sans Pro"/>
              <a:ea typeface="Source Sans Pro"/>
              <a:cs typeface="Source Sans Pro"/>
              <a:sym typeface="Source Sans Pro"/>
            </a:endParaRPr>
          </a:p>
        </p:txBody>
      </p:sp>
      <p:sp>
        <p:nvSpPr>
          <p:cNvPr id="193" name="Google Shape;193;p19"/>
          <p:cNvSpPr txBox="1"/>
          <p:nvPr/>
        </p:nvSpPr>
        <p:spPr>
          <a:xfrm>
            <a:off x="826171" y="5489397"/>
            <a:ext cx="20601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2000" u="none" cap="none" strike="noStrike">
                <a:solidFill>
                  <a:srgbClr val="000000"/>
                </a:solidFill>
                <a:latin typeface="Source Sans Pro"/>
                <a:ea typeface="Source Sans Pro"/>
                <a:cs typeface="Source Sans Pro"/>
                <a:sym typeface="Source Sans Pro"/>
              </a:rPr>
              <a:t>Identify </a:t>
            </a:r>
            <a:r>
              <a:rPr b="1" lang="en-US" sz="2000">
                <a:latin typeface="Source Sans Pro"/>
                <a:ea typeface="Source Sans Pro"/>
                <a:cs typeface="Source Sans Pro"/>
                <a:sym typeface="Source Sans Pro"/>
              </a:rPr>
              <a:t>Threat</a:t>
            </a:r>
            <a:endParaRPr b="1" i="0" sz="2000" u="none" cap="none" strike="noStrike">
              <a:solidFill>
                <a:srgbClr val="000000"/>
              </a:solidFill>
              <a:latin typeface="Source Sans Pro"/>
              <a:ea typeface="Source Sans Pro"/>
              <a:cs typeface="Source Sans Pro"/>
              <a:sym typeface="Source Sans Pro"/>
            </a:endParaRPr>
          </a:p>
        </p:txBody>
      </p:sp>
      <p:sp>
        <p:nvSpPr>
          <p:cNvPr id="194" name="Google Shape;194;p19"/>
          <p:cNvSpPr txBox="1"/>
          <p:nvPr/>
        </p:nvSpPr>
        <p:spPr>
          <a:xfrm>
            <a:off x="5753204" y="5484380"/>
            <a:ext cx="20601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2000" u="none" cap="none" strike="noStrike">
                <a:solidFill>
                  <a:srgbClr val="000000"/>
                </a:solidFill>
                <a:latin typeface="Source Sans Pro"/>
                <a:ea typeface="Source Sans Pro"/>
                <a:cs typeface="Source Sans Pro"/>
                <a:sym typeface="Source Sans Pro"/>
              </a:rPr>
              <a:t>Inform Admin</a:t>
            </a:r>
            <a:endParaRPr b="1" i="0" sz="2000" u="none" cap="none" strike="noStrike">
              <a:solidFill>
                <a:srgbClr val="000000"/>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par>
                                <p:cTn fill="hold" nodeType="with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par>
                                <p:cTn fill="hold" nodeType="with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par>
                                <p:cTn fill="hold" nodeType="with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par>
                                <p:cTn fill="hold" nodeType="with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